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309" r:id="rId4"/>
    <p:sldId id="267" r:id="rId5"/>
    <p:sldId id="272" r:id="rId6"/>
    <p:sldId id="273" r:id="rId7"/>
    <p:sldId id="274" r:id="rId8"/>
    <p:sldId id="284" r:id="rId9"/>
    <p:sldId id="306" r:id="rId10"/>
    <p:sldId id="307" r:id="rId11"/>
    <p:sldId id="301" r:id="rId12"/>
    <p:sldId id="305" r:id="rId13"/>
    <p:sldId id="283" r:id="rId14"/>
    <p:sldId id="262" r:id="rId15"/>
    <p:sldId id="310" r:id="rId16"/>
    <p:sldId id="258" r:id="rId17"/>
    <p:sldId id="311" r:id="rId18"/>
    <p:sldId id="265" r:id="rId19"/>
    <p:sldId id="315" r:id="rId20"/>
    <p:sldId id="312" r:id="rId21"/>
    <p:sldId id="269" r:id="rId22"/>
    <p:sldId id="316" r:id="rId23"/>
    <p:sldId id="261" r:id="rId24"/>
  </p:sldIdLst>
  <p:sldSz cx="18288000" cy="10287000"/>
  <p:notesSz cx="6858000" cy="9144000"/>
  <p:embeddedFontLst>
    <p:embeddedFont>
      <p:font typeface="等线" panose="02010600030101010101" pitchFamily="2" charset="-122"/>
      <p:regular r:id="rId26"/>
      <p:bold r:id="rId27"/>
    </p:embeddedFont>
    <p:embeddedFont>
      <p:font typeface="Hiragino Mincho ProN W3" panose="02020300000000000000" charset="-128"/>
      <p:regular r:id="rId28"/>
    </p:embeddedFont>
    <p:embeddedFont>
      <p:font typeface="Codec Pro" panose="020B0604020202020204" charset="0"/>
      <p:regular r:id="rId29"/>
    </p:embeddedFont>
    <p:embeddedFont>
      <p:font typeface="Codec Pro Bold" panose="020B0604020202020204" charset="0"/>
      <p:regular r:id="rId30"/>
      <p:bold r:id="rId31"/>
    </p:embeddedFont>
    <p:embeddedFont>
      <p:font typeface="SimSun" panose="02010600030101010101" pitchFamily="2" charset="-122"/>
      <p:regular r:id="rId32"/>
    </p:embeddedFont>
    <p:embeddedFont>
      <p:font typeface="SimSun" panose="02010600030101010101" pitchFamily="2" charset="-122"/>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D4CC"/>
    <a:srgbClr val="3F6298"/>
    <a:srgbClr val="EAFFFF"/>
    <a:srgbClr val="004AAD"/>
    <a:srgbClr val="81818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C93BD-8149-45E4-AD56-A60946D93A87}" v="1393" dt="2024-03-25T09:12:46.600"/>
    <p1510:client id="{68028DF6-0B35-2547-9160-A17713E5F3AD}" v="1" dt="2024-03-25T10:59:01.289"/>
    <p1510:client id="{8F8523E7-3E83-A618-672C-4749791CA8F4}" v="585" dt="2024-03-24T12:41:11.202"/>
    <p1510:client id="{D04A769F-3384-3D71-4696-D40A809D2C5B}" v="2362" dt="2024-03-24T13:40:45.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8_5F68109A.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8_5F68109A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D_A6E2009B.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0D_A6E2009B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阳极刺激</c:v>
                </c:pt>
              </c:strCache>
            </c:strRef>
          </c:tx>
          <c:spPr>
            <a:solidFill>
              <a:srgbClr val="C00000"/>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Sheet1!$B$2:$B$5</c:f>
              <c:numCache>
                <c:formatCode>General</c:formatCode>
                <c:ptCount val="4"/>
                <c:pt idx="0">
                  <c:v>1.1000000000000001</c:v>
                </c:pt>
                <c:pt idx="1">
                  <c:v>3.5</c:v>
                </c:pt>
                <c:pt idx="2">
                  <c:v>2.5</c:v>
                </c:pt>
                <c:pt idx="3">
                  <c:v>4.2</c:v>
                </c:pt>
              </c:numCache>
            </c:numRef>
          </c:val>
          <c:extLst>
            <c:ext xmlns:c16="http://schemas.microsoft.com/office/drawing/2014/chart" uri="{C3380CC4-5D6E-409C-BE32-E72D297353CC}">
              <c16:uniqueId val="{00000000-5E3F-4D9A-B522-C55430A6800A}"/>
            </c:ext>
          </c:extLst>
        </c:ser>
        <c:ser>
          <c:idx val="1"/>
          <c:order val="1"/>
          <c:tx>
            <c:strRef>
              <c:f>Sheet1!$C$1</c:f>
              <c:strCache>
                <c:ptCount val="1"/>
                <c:pt idx="0">
                  <c:v>假刺激</c:v>
                </c:pt>
              </c:strCache>
            </c:strRef>
          </c:tx>
          <c:spPr>
            <a:solidFill>
              <a:srgbClr val="004AAD"/>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Sheet1!$C$2:$C$5</c:f>
              <c:numCache>
                <c:formatCode>General</c:formatCode>
                <c:ptCount val="4"/>
                <c:pt idx="0">
                  <c:v>1.3</c:v>
                </c:pt>
                <c:pt idx="1">
                  <c:v>4</c:v>
                </c:pt>
                <c:pt idx="2">
                  <c:v>3</c:v>
                </c:pt>
                <c:pt idx="3">
                  <c:v>5</c:v>
                </c:pt>
              </c:numCache>
            </c:numRef>
          </c:val>
          <c:extLst>
            <c:ext xmlns:c16="http://schemas.microsoft.com/office/drawing/2014/chart" uri="{C3380CC4-5D6E-409C-BE32-E72D297353CC}">
              <c16:uniqueId val="{00000001-5E3F-4D9A-B522-C55430A6800A}"/>
            </c:ext>
          </c:extLst>
        </c:ser>
        <c:dLbls>
          <c:showLegendKey val="0"/>
          <c:showVal val="0"/>
          <c:showCatName val="0"/>
          <c:showSerName val="0"/>
          <c:showPercent val="0"/>
          <c:showBubbleSize val="0"/>
        </c:dLbls>
        <c:gapWidth val="219"/>
        <c:overlap val="-27"/>
        <c:axId val="1265456656"/>
        <c:axId val="1265458576"/>
      </c:barChart>
      <c:catAx>
        <c:axId val="126545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1265458576"/>
        <c:crosses val="autoZero"/>
        <c:auto val="1"/>
        <c:lblAlgn val="ctr"/>
        <c:lblOffset val="100"/>
        <c:noMultiLvlLbl val="0"/>
      </c:catAx>
      <c:valAx>
        <c:axId val="126545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26545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mn-ea"/>
          <a:ea typeface="+mn-ea"/>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阳极刺激</c:v>
                </c:pt>
              </c:strCache>
            </c:strRef>
          </c:tx>
          <c:spPr>
            <a:solidFill>
              <a:srgbClr val="C00000"/>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Sheet1!$B$2:$B$5</c:f>
              <c:numCache>
                <c:formatCode>General</c:formatCode>
                <c:ptCount val="4"/>
                <c:pt idx="0">
                  <c:v>4.2</c:v>
                </c:pt>
                <c:pt idx="1">
                  <c:v>2</c:v>
                </c:pt>
                <c:pt idx="2">
                  <c:v>5</c:v>
                </c:pt>
                <c:pt idx="3">
                  <c:v>1.5</c:v>
                </c:pt>
              </c:numCache>
            </c:numRef>
          </c:val>
          <c:extLst>
            <c:ext xmlns:c16="http://schemas.microsoft.com/office/drawing/2014/chart" uri="{C3380CC4-5D6E-409C-BE32-E72D297353CC}">
              <c16:uniqueId val="{00000000-B5C7-4E14-A647-66F140882B32}"/>
            </c:ext>
          </c:extLst>
        </c:ser>
        <c:ser>
          <c:idx val="1"/>
          <c:order val="1"/>
          <c:tx>
            <c:strRef>
              <c:f>Sheet1!$C$1</c:f>
              <c:strCache>
                <c:ptCount val="1"/>
                <c:pt idx="0">
                  <c:v>假刺激</c:v>
                </c:pt>
              </c:strCache>
            </c:strRef>
          </c:tx>
          <c:spPr>
            <a:solidFill>
              <a:srgbClr val="004AAD"/>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Sheet1!$C$2:$C$5</c:f>
              <c:numCache>
                <c:formatCode>General</c:formatCode>
                <c:ptCount val="4"/>
                <c:pt idx="0">
                  <c:v>4</c:v>
                </c:pt>
                <c:pt idx="1">
                  <c:v>2.2999999999999998</c:v>
                </c:pt>
                <c:pt idx="2">
                  <c:v>5.0999999999999996</c:v>
                </c:pt>
                <c:pt idx="3">
                  <c:v>1.4</c:v>
                </c:pt>
              </c:numCache>
            </c:numRef>
          </c:val>
          <c:extLst>
            <c:ext xmlns:c16="http://schemas.microsoft.com/office/drawing/2014/chart" uri="{C3380CC4-5D6E-409C-BE32-E72D297353CC}">
              <c16:uniqueId val="{00000001-B5C7-4E14-A647-66F140882B32}"/>
            </c:ext>
          </c:extLst>
        </c:ser>
        <c:dLbls>
          <c:showLegendKey val="0"/>
          <c:showVal val="0"/>
          <c:showCatName val="0"/>
          <c:showSerName val="0"/>
          <c:showPercent val="0"/>
          <c:showBubbleSize val="0"/>
        </c:dLbls>
        <c:gapWidth val="219"/>
        <c:overlap val="-27"/>
        <c:axId val="1265456656"/>
        <c:axId val="1265458576"/>
      </c:barChart>
      <c:catAx>
        <c:axId val="126545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1265458576"/>
        <c:crosses val="autoZero"/>
        <c:auto val="1"/>
        <c:lblAlgn val="ctr"/>
        <c:lblOffset val="100"/>
        <c:noMultiLvlLbl val="0"/>
      </c:catAx>
      <c:valAx>
        <c:axId val="126545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26545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mn-ea"/>
          <a:ea typeface="+mn-ea"/>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阳极刺激</c:v>
                </c:pt>
              </c:strCache>
            </c:strRef>
          </c:tx>
          <c:spPr>
            <a:solidFill>
              <a:srgbClr val="C00000"/>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Sheet1!$B$2:$B$5</c:f>
              <c:numCache>
                <c:formatCode>General</c:formatCode>
                <c:ptCount val="4"/>
                <c:pt idx="0">
                  <c:v>1.1000000000000001</c:v>
                </c:pt>
                <c:pt idx="1">
                  <c:v>3.5</c:v>
                </c:pt>
                <c:pt idx="2">
                  <c:v>2.5</c:v>
                </c:pt>
                <c:pt idx="3">
                  <c:v>4.2</c:v>
                </c:pt>
              </c:numCache>
            </c:numRef>
          </c:val>
          <c:extLst>
            <c:ext xmlns:c16="http://schemas.microsoft.com/office/drawing/2014/chart" uri="{C3380CC4-5D6E-409C-BE32-E72D297353CC}">
              <c16:uniqueId val="{00000000-8264-4F7E-AC2F-4980BA43A648}"/>
            </c:ext>
          </c:extLst>
        </c:ser>
        <c:ser>
          <c:idx val="1"/>
          <c:order val="1"/>
          <c:tx>
            <c:strRef>
              <c:f>Sheet1!$C$1</c:f>
              <c:strCache>
                <c:ptCount val="1"/>
                <c:pt idx="0">
                  <c:v>假刺激</c:v>
                </c:pt>
              </c:strCache>
            </c:strRef>
          </c:tx>
          <c:spPr>
            <a:solidFill>
              <a:srgbClr val="004AAD"/>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Sheet1!$C$2:$C$5</c:f>
              <c:numCache>
                <c:formatCode>General</c:formatCode>
                <c:ptCount val="4"/>
                <c:pt idx="0">
                  <c:v>1.3</c:v>
                </c:pt>
                <c:pt idx="1">
                  <c:v>4</c:v>
                </c:pt>
                <c:pt idx="2">
                  <c:v>3</c:v>
                </c:pt>
                <c:pt idx="3">
                  <c:v>5</c:v>
                </c:pt>
              </c:numCache>
            </c:numRef>
          </c:val>
          <c:extLst>
            <c:ext xmlns:c16="http://schemas.microsoft.com/office/drawing/2014/chart" uri="{C3380CC4-5D6E-409C-BE32-E72D297353CC}">
              <c16:uniqueId val="{00000001-8264-4F7E-AC2F-4980BA43A648}"/>
            </c:ext>
          </c:extLst>
        </c:ser>
        <c:dLbls>
          <c:showLegendKey val="0"/>
          <c:showVal val="0"/>
          <c:showCatName val="0"/>
          <c:showSerName val="0"/>
          <c:showPercent val="0"/>
          <c:showBubbleSize val="0"/>
        </c:dLbls>
        <c:gapWidth val="219"/>
        <c:overlap val="-27"/>
        <c:axId val="1265456656"/>
        <c:axId val="1265458576"/>
      </c:barChart>
      <c:catAx>
        <c:axId val="126545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1265458576"/>
        <c:crosses val="autoZero"/>
        <c:auto val="1"/>
        <c:lblAlgn val="ctr"/>
        <c:lblOffset val="100"/>
        <c:noMultiLvlLbl val="0"/>
      </c:catAx>
      <c:valAx>
        <c:axId val="126545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26545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mn-ea"/>
          <a:ea typeface="+mn-ea"/>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阳极刺激</c:v>
                </c:pt>
              </c:strCache>
            </c:strRef>
          </c:tx>
          <c:spPr>
            <a:solidFill>
              <a:srgbClr val="C00000"/>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Sheet1!$B$2:$B$5</c:f>
              <c:numCache>
                <c:formatCode>General</c:formatCode>
                <c:ptCount val="4"/>
                <c:pt idx="0">
                  <c:v>6.3</c:v>
                </c:pt>
                <c:pt idx="1">
                  <c:v>3</c:v>
                </c:pt>
                <c:pt idx="2">
                  <c:v>4</c:v>
                </c:pt>
                <c:pt idx="3">
                  <c:v>2.2000000000000002</c:v>
                </c:pt>
              </c:numCache>
            </c:numRef>
          </c:val>
          <c:extLst>
            <c:ext xmlns:c16="http://schemas.microsoft.com/office/drawing/2014/chart" uri="{C3380CC4-5D6E-409C-BE32-E72D297353CC}">
              <c16:uniqueId val="{00000000-5E3F-4D9A-B522-C55430A6800A}"/>
            </c:ext>
          </c:extLst>
        </c:ser>
        <c:ser>
          <c:idx val="1"/>
          <c:order val="1"/>
          <c:tx>
            <c:strRef>
              <c:f>Sheet1!$C$1</c:f>
              <c:strCache>
                <c:ptCount val="1"/>
                <c:pt idx="0">
                  <c:v>假刺激</c:v>
                </c:pt>
              </c:strCache>
            </c:strRef>
          </c:tx>
          <c:spPr>
            <a:solidFill>
              <a:srgbClr val="004AAD"/>
            </a:solidFill>
            <a:ln>
              <a:noFill/>
            </a:ln>
            <a:effectLst/>
          </c:spPr>
          <c:invertIfNegative val="0"/>
          <c:cat>
            <c:strRef>
              <c:f>Sheet1!$A$2:$A$5</c:f>
              <c:strCache>
                <c:ptCount val="4"/>
                <c:pt idx="0">
                  <c:v>无伤人</c:v>
                </c:pt>
                <c:pt idx="1">
                  <c:v>意外伤人</c:v>
                </c:pt>
                <c:pt idx="2">
                  <c:v>伤人未遂</c:v>
                </c:pt>
                <c:pt idx="3">
                  <c:v>成功伤人</c:v>
                </c:pt>
              </c:strCache>
            </c:strRef>
          </c:cat>
          <c:val>
            <c:numRef>
              <c:f>Sheet1!$C$2:$C$5</c:f>
              <c:numCache>
                <c:formatCode>General</c:formatCode>
                <c:ptCount val="4"/>
                <c:pt idx="0">
                  <c:v>6.2</c:v>
                </c:pt>
                <c:pt idx="1">
                  <c:v>2.2000000000000002</c:v>
                </c:pt>
                <c:pt idx="2">
                  <c:v>3.5</c:v>
                </c:pt>
                <c:pt idx="3">
                  <c:v>1.5</c:v>
                </c:pt>
              </c:numCache>
            </c:numRef>
          </c:val>
          <c:extLst>
            <c:ext xmlns:c16="http://schemas.microsoft.com/office/drawing/2014/chart" uri="{C3380CC4-5D6E-409C-BE32-E72D297353CC}">
              <c16:uniqueId val="{00000001-5E3F-4D9A-B522-C55430A6800A}"/>
            </c:ext>
          </c:extLst>
        </c:ser>
        <c:dLbls>
          <c:showLegendKey val="0"/>
          <c:showVal val="0"/>
          <c:showCatName val="0"/>
          <c:showSerName val="0"/>
          <c:showPercent val="0"/>
          <c:showBubbleSize val="0"/>
        </c:dLbls>
        <c:gapWidth val="219"/>
        <c:overlap val="-27"/>
        <c:axId val="1265456656"/>
        <c:axId val="1265458576"/>
      </c:barChart>
      <c:catAx>
        <c:axId val="1265456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crossAx val="1265458576"/>
        <c:crosses val="autoZero"/>
        <c:auto val="1"/>
        <c:lblAlgn val="ctr"/>
        <c:lblOffset val="100"/>
        <c:noMultiLvlLbl val="0"/>
      </c:catAx>
      <c:valAx>
        <c:axId val="126545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126545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mn-ea"/>
          <a:ea typeface="+mn-ea"/>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C0BE84-E92A-4718-9E40-384A7114767D}" type="doc">
      <dgm:prSet loTypeId="urn:microsoft.com/office/officeart/2005/8/layout/process1" loCatId="process" qsTypeId="urn:microsoft.com/office/officeart/2005/8/quickstyle/simple1" qsCatId="simple" csTypeId="urn:microsoft.com/office/officeart/2005/8/colors/accent0_1" csCatId="mainScheme" phldr="1"/>
      <dgm:spPr/>
    </dgm:pt>
    <dgm:pt modelId="{B56C69C6-16F7-4519-B13B-A5B60BC37775}">
      <dgm:prSet phldrT="[文本]"/>
      <dgm:spPr/>
      <dgm:t>
        <a:bodyPr/>
        <a:lstStyle/>
        <a:p>
          <a:r>
            <a:rPr lang="fr-FR" altLang="en-US">
              <a:latin typeface="+mn-lt"/>
            </a:rPr>
            <a:t>Pre-experiment</a:t>
          </a:r>
        </a:p>
        <a:p>
          <a:r>
            <a:rPr lang="fr-FR" altLang="en-US">
              <a:latin typeface="+mn-lt"/>
            </a:rPr>
            <a:t>(4 Trials)</a:t>
          </a:r>
          <a:endParaRPr lang="zh-CN" altLang="en-US">
            <a:latin typeface="+mn-lt"/>
          </a:endParaRPr>
        </a:p>
      </dgm:t>
    </dgm:pt>
    <dgm:pt modelId="{FFBE81EF-CB3F-4CE7-85EB-B282BA5F15CD}" type="parTrans" cxnId="{8D810B64-C4CE-4300-B421-CA76FC57BE70}">
      <dgm:prSet/>
      <dgm:spPr/>
      <dgm:t>
        <a:bodyPr/>
        <a:lstStyle/>
        <a:p>
          <a:endParaRPr lang="zh-CN" altLang="en-US">
            <a:latin typeface="+mn-lt"/>
          </a:endParaRPr>
        </a:p>
      </dgm:t>
    </dgm:pt>
    <dgm:pt modelId="{FDA60043-D0CF-43AB-BE0F-D9790B52C7B0}" type="sibTrans" cxnId="{8D810B64-C4CE-4300-B421-CA76FC57BE70}">
      <dgm:prSet/>
      <dgm:spPr/>
      <dgm:t>
        <a:bodyPr/>
        <a:lstStyle/>
        <a:p>
          <a:endParaRPr lang="zh-CN" altLang="en-US">
            <a:latin typeface="+mn-lt"/>
          </a:endParaRPr>
        </a:p>
      </dgm:t>
    </dgm:pt>
    <dgm:pt modelId="{DCB57F35-4F04-48B0-A5A1-C0B4047D5A1C}">
      <dgm:prSet phldrT="[文本]"/>
      <dgm:spPr/>
      <dgm:t>
        <a:bodyPr/>
        <a:lstStyle/>
        <a:p>
          <a:r>
            <a:rPr lang="en-US" altLang="en-US">
              <a:latin typeface="+mn-lt"/>
            </a:rPr>
            <a:t>The Positive and Negative Affect Scale (PANAS)</a:t>
          </a:r>
          <a:endParaRPr lang="zh-CN" altLang="en-US">
            <a:latin typeface="+mn-lt"/>
          </a:endParaRPr>
        </a:p>
      </dgm:t>
    </dgm:pt>
    <dgm:pt modelId="{0E9530E5-4BF9-45CF-981B-52443A8A6E0A}" type="parTrans" cxnId="{C8740E55-4B45-4BC1-9C0A-9D91F66B9B01}">
      <dgm:prSet/>
      <dgm:spPr/>
      <dgm:t>
        <a:bodyPr/>
        <a:lstStyle/>
        <a:p>
          <a:endParaRPr lang="zh-CN" altLang="en-US"/>
        </a:p>
      </dgm:t>
    </dgm:pt>
    <dgm:pt modelId="{B8D24E39-83EE-4F36-83E2-1E79B925B9A1}" type="sibTrans" cxnId="{C8740E55-4B45-4BC1-9C0A-9D91F66B9B01}">
      <dgm:prSet/>
      <dgm:spPr/>
      <dgm:t>
        <a:bodyPr/>
        <a:lstStyle/>
        <a:p>
          <a:endParaRPr lang="zh-CN" altLang="en-US"/>
        </a:p>
      </dgm:t>
    </dgm:pt>
    <dgm:pt modelId="{579A0830-10B2-4D8C-8867-A7A179284CFF}">
      <dgm:prSet phldrT="[文本]"/>
      <dgm:spPr/>
      <dgm:t>
        <a:bodyPr/>
        <a:lstStyle/>
        <a:p>
          <a:r>
            <a:rPr lang="fr-FR" altLang="en-US">
              <a:latin typeface="+mn-lt"/>
            </a:rPr>
            <a:t>Formal Experiment</a:t>
          </a:r>
        </a:p>
        <a:p>
          <a:r>
            <a:rPr lang="fr-FR" altLang="zh-CN">
              <a:latin typeface="+mn-lt"/>
            </a:rPr>
            <a:t>(40 Trials)</a:t>
          </a:r>
          <a:endParaRPr lang="zh-CN" altLang="en-US">
            <a:latin typeface="+mn-lt"/>
          </a:endParaRPr>
        </a:p>
      </dgm:t>
    </dgm:pt>
    <dgm:pt modelId="{CE2015D4-181E-4E7D-A864-8A29DD7450E6}" type="parTrans" cxnId="{44F314E1-3522-4567-ABF5-4BBFA4CA7976}">
      <dgm:prSet/>
      <dgm:spPr/>
      <dgm:t>
        <a:bodyPr/>
        <a:lstStyle/>
        <a:p>
          <a:endParaRPr lang="zh-CN" altLang="en-US"/>
        </a:p>
      </dgm:t>
    </dgm:pt>
    <dgm:pt modelId="{F6FA9497-C2F6-4630-ACCB-26C5584490C9}" type="sibTrans" cxnId="{44F314E1-3522-4567-ABF5-4BBFA4CA7976}">
      <dgm:prSet/>
      <dgm:spPr/>
      <dgm:t>
        <a:bodyPr/>
        <a:lstStyle/>
        <a:p>
          <a:endParaRPr lang="zh-CN" altLang="en-US"/>
        </a:p>
      </dgm:t>
    </dgm:pt>
    <dgm:pt modelId="{34B7B209-B973-4285-9A0B-E357B5AEBA29}">
      <dgm:prSet phldrT="[文本]"/>
      <dgm:spPr/>
      <dgm:t>
        <a:bodyPr/>
        <a:lstStyle/>
        <a:p>
          <a:r>
            <a:rPr lang="fr-FR" altLang="en-US">
              <a:latin typeface="+mn-lt"/>
            </a:rPr>
            <a:t>Anodal/Sham  Stimulation</a:t>
          </a:r>
          <a:endParaRPr lang="zh-CN" altLang="en-US">
            <a:latin typeface="+mn-lt"/>
          </a:endParaRPr>
        </a:p>
      </dgm:t>
    </dgm:pt>
    <dgm:pt modelId="{654A5528-F46A-4518-90EE-D126EC4F9F15}" type="parTrans" cxnId="{79C78586-0AE5-4539-B55A-B619CFF45CB2}">
      <dgm:prSet/>
      <dgm:spPr/>
      <dgm:t>
        <a:bodyPr/>
        <a:lstStyle/>
        <a:p>
          <a:endParaRPr lang="zh-CN" altLang="en-US"/>
        </a:p>
      </dgm:t>
    </dgm:pt>
    <dgm:pt modelId="{0A2FFFED-7B46-480D-91F3-56435AFEABD7}" type="sibTrans" cxnId="{79C78586-0AE5-4539-B55A-B619CFF45CB2}">
      <dgm:prSet/>
      <dgm:spPr/>
      <dgm:t>
        <a:bodyPr/>
        <a:lstStyle/>
        <a:p>
          <a:endParaRPr lang="zh-CN" altLang="en-US"/>
        </a:p>
      </dgm:t>
    </dgm:pt>
    <dgm:pt modelId="{040A5AE8-39C1-461F-A77B-15728ECD2770}" type="pres">
      <dgm:prSet presAssocID="{08C0BE84-E92A-4718-9E40-384A7114767D}" presName="Name0" presStyleCnt="0">
        <dgm:presLayoutVars>
          <dgm:dir/>
          <dgm:resizeHandles val="exact"/>
        </dgm:presLayoutVars>
      </dgm:prSet>
      <dgm:spPr/>
    </dgm:pt>
    <dgm:pt modelId="{C7C3F395-36B8-468E-BCBE-6EECA2F7B500}" type="pres">
      <dgm:prSet presAssocID="{DCB57F35-4F04-48B0-A5A1-C0B4047D5A1C}" presName="node" presStyleLbl="node1" presStyleIdx="0" presStyleCnt="4">
        <dgm:presLayoutVars>
          <dgm:bulletEnabled val="1"/>
        </dgm:presLayoutVars>
      </dgm:prSet>
      <dgm:spPr/>
    </dgm:pt>
    <dgm:pt modelId="{F5073D8D-1B62-40E0-A459-CF4F0E09BA1C}" type="pres">
      <dgm:prSet presAssocID="{B8D24E39-83EE-4F36-83E2-1E79B925B9A1}" presName="sibTrans" presStyleLbl="sibTrans2D1" presStyleIdx="0" presStyleCnt="3"/>
      <dgm:spPr/>
    </dgm:pt>
    <dgm:pt modelId="{021F2D62-C33D-4A78-AF38-6C7EDBD9A59F}" type="pres">
      <dgm:prSet presAssocID="{B8D24E39-83EE-4F36-83E2-1E79B925B9A1}" presName="connectorText" presStyleLbl="sibTrans2D1" presStyleIdx="0" presStyleCnt="3"/>
      <dgm:spPr/>
    </dgm:pt>
    <dgm:pt modelId="{235124A5-1619-4FF2-85BB-AC5F7E315205}" type="pres">
      <dgm:prSet presAssocID="{34B7B209-B973-4285-9A0B-E357B5AEBA29}" presName="node" presStyleLbl="node1" presStyleIdx="1" presStyleCnt="4">
        <dgm:presLayoutVars>
          <dgm:bulletEnabled val="1"/>
        </dgm:presLayoutVars>
      </dgm:prSet>
      <dgm:spPr/>
    </dgm:pt>
    <dgm:pt modelId="{78E21733-3879-4686-8A41-139C1C28F718}" type="pres">
      <dgm:prSet presAssocID="{0A2FFFED-7B46-480D-91F3-56435AFEABD7}" presName="sibTrans" presStyleLbl="sibTrans2D1" presStyleIdx="1" presStyleCnt="3"/>
      <dgm:spPr/>
    </dgm:pt>
    <dgm:pt modelId="{18BBF686-B135-41E6-A1AB-B834366ACB07}" type="pres">
      <dgm:prSet presAssocID="{0A2FFFED-7B46-480D-91F3-56435AFEABD7}" presName="connectorText" presStyleLbl="sibTrans2D1" presStyleIdx="1" presStyleCnt="3"/>
      <dgm:spPr/>
    </dgm:pt>
    <dgm:pt modelId="{2E4CE867-52CA-4372-BA05-27525F5F78ED}" type="pres">
      <dgm:prSet presAssocID="{B56C69C6-16F7-4519-B13B-A5B60BC37775}" presName="node" presStyleLbl="node1" presStyleIdx="2" presStyleCnt="4">
        <dgm:presLayoutVars>
          <dgm:bulletEnabled val="1"/>
        </dgm:presLayoutVars>
      </dgm:prSet>
      <dgm:spPr/>
    </dgm:pt>
    <dgm:pt modelId="{6572CCF1-444B-4DE7-B614-A9DA006825D4}" type="pres">
      <dgm:prSet presAssocID="{FDA60043-D0CF-43AB-BE0F-D9790B52C7B0}" presName="sibTrans" presStyleLbl="sibTrans2D1" presStyleIdx="2" presStyleCnt="3"/>
      <dgm:spPr/>
    </dgm:pt>
    <dgm:pt modelId="{B8F28316-A4E8-4272-B4FC-8AC9B1A71828}" type="pres">
      <dgm:prSet presAssocID="{FDA60043-D0CF-43AB-BE0F-D9790B52C7B0}" presName="connectorText" presStyleLbl="sibTrans2D1" presStyleIdx="2" presStyleCnt="3"/>
      <dgm:spPr/>
    </dgm:pt>
    <dgm:pt modelId="{CE9583B3-70ED-4AE3-9D70-6447CC749223}" type="pres">
      <dgm:prSet presAssocID="{579A0830-10B2-4D8C-8867-A7A179284CFF}" presName="node" presStyleLbl="node1" presStyleIdx="3" presStyleCnt="4">
        <dgm:presLayoutVars>
          <dgm:bulletEnabled val="1"/>
        </dgm:presLayoutVars>
      </dgm:prSet>
      <dgm:spPr/>
    </dgm:pt>
  </dgm:ptLst>
  <dgm:cxnLst>
    <dgm:cxn modelId="{EEAA143B-3720-4608-97D0-F41B5BC4F9DE}" type="presOf" srcId="{DCB57F35-4F04-48B0-A5A1-C0B4047D5A1C}" destId="{C7C3F395-36B8-468E-BCBE-6EECA2F7B500}" srcOrd="0" destOrd="0" presId="urn:microsoft.com/office/officeart/2005/8/layout/process1"/>
    <dgm:cxn modelId="{DDD9B040-76CB-4701-9459-63D9951A1EE5}" type="presOf" srcId="{0A2FFFED-7B46-480D-91F3-56435AFEABD7}" destId="{78E21733-3879-4686-8A41-139C1C28F718}" srcOrd="0" destOrd="0" presId="urn:microsoft.com/office/officeart/2005/8/layout/process1"/>
    <dgm:cxn modelId="{8D810B64-C4CE-4300-B421-CA76FC57BE70}" srcId="{08C0BE84-E92A-4718-9E40-384A7114767D}" destId="{B56C69C6-16F7-4519-B13B-A5B60BC37775}" srcOrd="2" destOrd="0" parTransId="{FFBE81EF-CB3F-4CE7-85EB-B282BA5F15CD}" sibTransId="{FDA60043-D0CF-43AB-BE0F-D9790B52C7B0}"/>
    <dgm:cxn modelId="{6895BC6A-1E44-4338-9396-E038E0A510A0}" type="presOf" srcId="{B8D24E39-83EE-4F36-83E2-1E79B925B9A1}" destId="{F5073D8D-1B62-40E0-A459-CF4F0E09BA1C}" srcOrd="0" destOrd="0" presId="urn:microsoft.com/office/officeart/2005/8/layout/process1"/>
    <dgm:cxn modelId="{F5022272-7F15-4701-BCAC-D2D510DD76BA}" type="presOf" srcId="{08C0BE84-E92A-4718-9E40-384A7114767D}" destId="{040A5AE8-39C1-461F-A77B-15728ECD2770}" srcOrd="0" destOrd="0" presId="urn:microsoft.com/office/officeart/2005/8/layout/process1"/>
    <dgm:cxn modelId="{C8740E55-4B45-4BC1-9C0A-9D91F66B9B01}" srcId="{08C0BE84-E92A-4718-9E40-384A7114767D}" destId="{DCB57F35-4F04-48B0-A5A1-C0B4047D5A1C}" srcOrd="0" destOrd="0" parTransId="{0E9530E5-4BF9-45CF-981B-52443A8A6E0A}" sibTransId="{B8D24E39-83EE-4F36-83E2-1E79B925B9A1}"/>
    <dgm:cxn modelId="{2B957A55-0136-4BB1-8FAA-2B9ACB9D0617}" type="presOf" srcId="{B56C69C6-16F7-4519-B13B-A5B60BC37775}" destId="{2E4CE867-52CA-4372-BA05-27525F5F78ED}" srcOrd="0" destOrd="0" presId="urn:microsoft.com/office/officeart/2005/8/layout/process1"/>
    <dgm:cxn modelId="{04DB6959-1A4A-45F2-94E1-A6E9C9AF7DB8}" type="presOf" srcId="{FDA60043-D0CF-43AB-BE0F-D9790B52C7B0}" destId="{B8F28316-A4E8-4272-B4FC-8AC9B1A71828}" srcOrd="1" destOrd="0" presId="urn:microsoft.com/office/officeart/2005/8/layout/process1"/>
    <dgm:cxn modelId="{5380F57B-3BE6-4D43-ABDE-98E5F176F3C9}" type="presOf" srcId="{0A2FFFED-7B46-480D-91F3-56435AFEABD7}" destId="{18BBF686-B135-41E6-A1AB-B834366ACB07}" srcOrd="1" destOrd="0" presId="urn:microsoft.com/office/officeart/2005/8/layout/process1"/>
    <dgm:cxn modelId="{DFA56483-3BEB-438A-BFD6-11D3A9C7E98D}" type="presOf" srcId="{FDA60043-D0CF-43AB-BE0F-D9790B52C7B0}" destId="{6572CCF1-444B-4DE7-B614-A9DA006825D4}" srcOrd="0" destOrd="0" presId="urn:microsoft.com/office/officeart/2005/8/layout/process1"/>
    <dgm:cxn modelId="{79C78586-0AE5-4539-B55A-B619CFF45CB2}" srcId="{08C0BE84-E92A-4718-9E40-384A7114767D}" destId="{34B7B209-B973-4285-9A0B-E357B5AEBA29}" srcOrd="1" destOrd="0" parTransId="{654A5528-F46A-4518-90EE-D126EC4F9F15}" sibTransId="{0A2FFFED-7B46-480D-91F3-56435AFEABD7}"/>
    <dgm:cxn modelId="{3A5F00B5-2A31-40E2-9092-5F629D07063F}" type="presOf" srcId="{34B7B209-B973-4285-9A0B-E357B5AEBA29}" destId="{235124A5-1619-4FF2-85BB-AC5F7E315205}" srcOrd="0" destOrd="0" presId="urn:microsoft.com/office/officeart/2005/8/layout/process1"/>
    <dgm:cxn modelId="{22282BB5-D143-42E4-A932-3B8D7BBDFD26}" type="presOf" srcId="{B8D24E39-83EE-4F36-83E2-1E79B925B9A1}" destId="{021F2D62-C33D-4A78-AF38-6C7EDBD9A59F}" srcOrd="1" destOrd="0" presId="urn:microsoft.com/office/officeart/2005/8/layout/process1"/>
    <dgm:cxn modelId="{A28712D4-22CD-4348-A6E4-E57A8654B343}" type="presOf" srcId="{579A0830-10B2-4D8C-8867-A7A179284CFF}" destId="{CE9583B3-70ED-4AE3-9D70-6447CC749223}" srcOrd="0" destOrd="0" presId="urn:microsoft.com/office/officeart/2005/8/layout/process1"/>
    <dgm:cxn modelId="{44F314E1-3522-4567-ABF5-4BBFA4CA7976}" srcId="{08C0BE84-E92A-4718-9E40-384A7114767D}" destId="{579A0830-10B2-4D8C-8867-A7A179284CFF}" srcOrd="3" destOrd="0" parTransId="{CE2015D4-181E-4E7D-A864-8A29DD7450E6}" sibTransId="{F6FA9497-C2F6-4630-ACCB-26C5584490C9}"/>
    <dgm:cxn modelId="{4A62DC5C-62D2-4E2D-8875-07AE8EFDF0D7}" type="presParOf" srcId="{040A5AE8-39C1-461F-A77B-15728ECD2770}" destId="{C7C3F395-36B8-468E-BCBE-6EECA2F7B500}" srcOrd="0" destOrd="0" presId="urn:microsoft.com/office/officeart/2005/8/layout/process1"/>
    <dgm:cxn modelId="{767B2062-F26E-43A6-8E12-BD5471E1A5EE}" type="presParOf" srcId="{040A5AE8-39C1-461F-A77B-15728ECD2770}" destId="{F5073D8D-1B62-40E0-A459-CF4F0E09BA1C}" srcOrd="1" destOrd="0" presId="urn:microsoft.com/office/officeart/2005/8/layout/process1"/>
    <dgm:cxn modelId="{C189C994-E465-41A7-AAC6-AF417D08C47E}" type="presParOf" srcId="{F5073D8D-1B62-40E0-A459-CF4F0E09BA1C}" destId="{021F2D62-C33D-4A78-AF38-6C7EDBD9A59F}" srcOrd="0" destOrd="0" presId="urn:microsoft.com/office/officeart/2005/8/layout/process1"/>
    <dgm:cxn modelId="{B672E097-F67A-4152-BFA6-1CD167713462}" type="presParOf" srcId="{040A5AE8-39C1-461F-A77B-15728ECD2770}" destId="{235124A5-1619-4FF2-85BB-AC5F7E315205}" srcOrd="2" destOrd="0" presId="urn:microsoft.com/office/officeart/2005/8/layout/process1"/>
    <dgm:cxn modelId="{0724D0BE-D9E9-4E8D-8EB4-6A7E1318C68C}" type="presParOf" srcId="{040A5AE8-39C1-461F-A77B-15728ECD2770}" destId="{78E21733-3879-4686-8A41-139C1C28F718}" srcOrd="3" destOrd="0" presId="urn:microsoft.com/office/officeart/2005/8/layout/process1"/>
    <dgm:cxn modelId="{C5B4A3A5-1EC8-4DC5-A23A-D440EA0C43BA}" type="presParOf" srcId="{78E21733-3879-4686-8A41-139C1C28F718}" destId="{18BBF686-B135-41E6-A1AB-B834366ACB07}" srcOrd="0" destOrd="0" presId="urn:microsoft.com/office/officeart/2005/8/layout/process1"/>
    <dgm:cxn modelId="{FEF30D26-A1E2-4F07-80E5-DE4E29C66C40}" type="presParOf" srcId="{040A5AE8-39C1-461F-A77B-15728ECD2770}" destId="{2E4CE867-52CA-4372-BA05-27525F5F78ED}" srcOrd="4" destOrd="0" presId="urn:microsoft.com/office/officeart/2005/8/layout/process1"/>
    <dgm:cxn modelId="{79D0B282-BFEA-4D23-B974-E51F82C0D2FF}" type="presParOf" srcId="{040A5AE8-39C1-461F-A77B-15728ECD2770}" destId="{6572CCF1-444B-4DE7-B614-A9DA006825D4}" srcOrd="5" destOrd="0" presId="urn:microsoft.com/office/officeart/2005/8/layout/process1"/>
    <dgm:cxn modelId="{8F87D4F6-3562-4061-B513-6AF79F906AD3}" type="presParOf" srcId="{6572CCF1-444B-4DE7-B614-A9DA006825D4}" destId="{B8F28316-A4E8-4272-B4FC-8AC9B1A71828}" srcOrd="0" destOrd="0" presId="urn:microsoft.com/office/officeart/2005/8/layout/process1"/>
    <dgm:cxn modelId="{78CDE9A2-8F9B-414D-BF6D-BCA1244453C6}" type="presParOf" srcId="{040A5AE8-39C1-461F-A77B-15728ECD2770}" destId="{CE9583B3-70ED-4AE3-9D70-6447CC749223}"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0BE84-E92A-4718-9E40-384A7114767D}" type="doc">
      <dgm:prSet loTypeId="urn:microsoft.com/office/officeart/2005/8/layout/process1" loCatId="process" qsTypeId="urn:microsoft.com/office/officeart/2005/8/quickstyle/simple1" qsCatId="simple" csTypeId="urn:microsoft.com/office/officeart/2005/8/colors/accent0_1" csCatId="mainScheme" phldr="1"/>
      <dgm:spPr/>
    </dgm:pt>
    <dgm:pt modelId="{B56C69C6-16F7-4519-B13B-A5B60BC37775}">
      <dgm:prSet phldrT="[文本]"/>
      <dgm:spPr/>
      <dgm:t>
        <a:bodyPr/>
        <a:lstStyle/>
        <a:p>
          <a:r>
            <a:rPr lang="fr-FR" altLang="en-US">
              <a:latin typeface="+mn-lt"/>
            </a:rPr>
            <a:t>Pre-experiment</a:t>
          </a:r>
        </a:p>
        <a:p>
          <a:r>
            <a:rPr lang="fr-FR" altLang="en-US">
              <a:latin typeface="+mn-lt"/>
            </a:rPr>
            <a:t>(4 Trials)</a:t>
          </a:r>
          <a:endParaRPr lang="zh-CN" altLang="en-US">
            <a:latin typeface="+mn-lt"/>
          </a:endParaRPr>
        </a:p>
      </dgm:t>
    </dgm:pt>
    <dgm:pt modelId="{FFBE81EF-CB3F-4CE7-85EB-B282BA5F15CD}" type="parTrans" cxnId="{8D810B64-C4CE-4300-B421-CA76FC57BE70}">
      <dgm:prSet/>
      <dgm:spPr/>
      <dgm:t>
        <a:bodyPr/>
        <a:lstStyle/>
        <a:p>
          <a:endParaRPr lang="zh-CN" altLang="en-US">
            <a:latin typeface="+mn-lt"/>
          </a:endParaRPr>
        </a:p>
      </dgm:t>
    </dgm:pt>
    <dgm:pt modelId="{FDA60043-D0CF-43AB-BE0F-D9790B52C7B0}" type="sibTrans" cxnId="{8D810B64-C4CE-4300-B421-CA76FC57BE70}">
      <dgm:prSet/>
      <dgm:spPr/>
      <dgm:t>
        <a:bodyPr/>
        <a:lstStyle/>
        <a:p>
          <a:endParaRPr lang="zh-CN" altLang="en-US">
            <a:latin typeface="+mn-lt"/>
          </a:endParaRPr>
        </a:p>
      </dgm:t>
    </dgm:pt>
    <dgm:pt modelId="{2D45654B-3DC2-4979-B4DF-69D870303431}">
      <dgm:prSet phldrT="[文本]"/>
      <dgm:spPr/>
      <dgm:t>
        <a:bodyPr/>
        <a:lstStyle/>
        <a:p>
          <a:r>
            <a:rPr lang="en-US" altLang="en-US">
              <a:latin typeface="+mn-lt"/>
            </a:rPr>
            <a:t>The Positive and Negative Affect Scale (PANAS)</a:t>
          </a:r>
          <a:endParaRPr lang="zh-CN" altLang="en-US">
            <a:latin typeface="+mn-lt"/>
          </a:endParaRPr>
        </a:p>
      </dgm:t>
    </dgm:pt>
    <dgm:pt modelId="{929C681B-5378-4EC3-A914-22F3852B4F9C}" type="parTrans" cxnId="{5E3E4325-F334-4C4D-B418-A065D05B3C5E}">
      <dgm:prSet/>
      <dgm:spPr/>
      <dgm:t>
        <a:bodyPr/>
        <a:lstStyle/>
        <a:p>
          <a:endParaRPr lang="zh-CN" altLang="en-US"/>
        </a:p>
      </dgm:t>
    </dgm:pt>
    <dgm:pt modelId="{EB12F8DA-B0A3-4E93-96B6-84CCA0D8F5F3}" type="sibTrans" cxnId="{5E3E4325-F334-4C4D-B418-A065D05B3C5E}">
      <dgm:prSet/>
      <dgm:spPr/>
      <dgm:t>
        <a:bodyPr/>
        <a:lstStyle/>
        <a:p>
          <a:endParaRPr lang="zh-CN" altLang="en-US"/>
        </a:p>
      </dgm:t>
    </dgm:pt>
    <dgm:pt modelId="{8E627071-5092-4ACE-B865-32F30184AAF4}">
      <dgm:prSet phldrT="[文本]"/>
      <dgm:spPr/>
      <dgm:t>
        <a:bodyPr/>
        <a:lstStyle/>
        <a:p>
          <a:r>
            <a:rPr lang="fr-FR" altLang="en-US">
              <a:latin typeface="+mn-lt"/>
            </a:rPr>
            <a:t>Formal Experiment</a:t>
          </a:r>
        </a:p>
        <a:p>
          <a:r>
            <a:rPr lang="fr-FR" altLang="zh-CN">
              <a:latin typeface="+mn-lt"/>
            </a:rPr>
            <a:t>(40 Trials)</a:t>
          </a:r>
          <a:endParaRPr lang="zh-CN" altLang="en-US">
            <a:latin typeface="+mn-lt"/>
          </a:endParaRPr>
        </a:p>
      </dgm:t>
    </dgm:pt>
    <dgm:pt modelId="{3DA3A25C-7BD2-49B1-955F-E453FA76EC1F}" type="parTrans" cxnId="{DAC45350-9E81-4BAA-BDDE-C64A04C796C0}">
      <dgm:prSet/>
      <dgm:spPr/>
      <dgm:t>
        <a:bodyPr/>
        <a:lstStyle/>
        <a:p>
          <a:endParaRPr lang="zh-CN" altLang="en-US"/>
        </a:p>
      </dgm:t>
    </dgm:pt>
    <dgm:pt modelId="{BB4BC756-B32C-4AA6-85CC-76F601D4408F}" type="sibTrans" cxnId="{DAC45350-9E81-4BAA-BDDE-C64A04C796C0}">
      <dgm:prSet/>
      <dgm:spPr/>
      <dgm:t>
        <a:bodyPr/>
        <a:lstStyle/>
        <a:p>
          <a:endParaRPr lang="zh-CN" altLang="en-US"/>
        </a:p>
      </dgm:t>
    </dgm:pt>
    <dgm:pt modelId="{FC292F33-E4B8-478F-83D9-C87E90FAF25D}">
      <dgm:prSet phldrT="[文本]"/>
      <dgm:spPr/>
      <dgm:t>
        <a:bodyPr/>
        <a:lstStyle/>
        <a:p>
          <a:r>
            <a:rPr lang="fr-FR" altLang="en-US">
              <a:latin typeface="+mn-lt"/>
            </a:rPr>
            <a:t>Sham/Anodal Stimulation</a:t>
          </a:r>
          <a:endParaRPr lang="zh-CN" altLang="en-US">
            <a:latin typeface="+mn-lt"/>
          </a:endParaRPr>
        </a:p>
      </dgm:t>
    </dgm:pt>
    <dgm:pt modelId="{9E47733D-365C-484A-A4C3-9C21D86555A1}" type="parTrans" cxnId="{F5111D38-A946-4CA2-8995-5B8F1D32D39F}">
      <dgm:prSet/>
      <dgm:spPr/>
      <dgm:t>
        <a:bodyPr/>
        <a:lstStyle/>
        <a:p>
          <a:endParaRPr lang="zh-CN" altLang="en-US"/>
        </a:p>
      </dgm:t>
    </dgm:pt>
    <dgm:pt modelId="{0E3F2697-457E-4E3E-A3ED-D0C434CCA977}" type="sibTrans" cxnId="{F5111D38-A946-4CA2-8995-5B8F1D32D39F}">
      <dgm:prSet/>
      <dgm:spPr/>
      <dgm:t>
        <a:bodyPr/>
        <a:lstStyle/>
        <a:p>
          <a:endParaRPr lang="zh-CN" altLang="en-US"/>
        </a:p>
      </dgm:t>
    </dgm:pt>
    <dgm:pt modelId="{040A5AE8-39C1-461F-A77B-15728ECD2770}" type="pres">
      <dgm:prSet presAssocID="{08C0BE84-E92A-4718-9E40-384A7114767D}" presName="Name0" presStyleCnt="0">
        <dgm:presLayoutVars>
          <dgm:dir/>
          <dgm:resizeHandles val="exact"/>
        </dgm:presLayoutVars>
      </dgm:prSet>
      <dgm:spPr/>
    </dgm:pt>
    <dgm:pt modelId="{D1030158-7910-4134-938C-2ED83749042C}" type="pres">
      <dgm:prSet presAssocID="{2D45654B-3DC2-4979-B4DF-69D870303431}" presName="node" presStyleLbl="node1" presStyleIdx="0" presStyleCnt="4">
        <dgm:presLayoutVars>
          <dgm:bulletEnabled val="1"/>
        </dgm:presLayoutVars>
      </dgm:prSet>
      <dgm:spPr/>
    </dgm:pt>
    <dgm:pt modelId="{77F20F49-DE39-4EEC-8889-F1A90AFB1B90}" type="pres">
      <dgm:prSet presAssocID="{EB12F8DA-B0A3-4E93-96B6-84CCA0D8F5F3}" presName="sibTrans" presStyleLbl="sibTrans2D1" presStyleIdx="0" presStyleCnt="3"/>
      <dgm:spPr/>
    </dgm:pt>
    <dgm:pt modelId="{0D63BA1B-7A4C-4BB4-B519-0CF81C81BE61}" type="pres">
      <dgm:prSet presAssocID="{EB12F8DA-B0A3-4E93-96B6-84CCA0D8F5F3}" presName="connectorText" presStyleLbl="sibTrans2D1" presStyleIdx="0" presStyleCnt="3"/>
      <dgm:spPr/>
    </dgm:pt>
    <dgm:pt modelId="{7FF5D07A-2392-4594-B671-539C56CACDDA}" type="pres">
      <dgm:prSet presAssocID="{FC292F33-E4B8-478F-83D9-C87E90FAF25D}" presName="node" presStyleLbl="node1" presStyleIdx="1" presStyleCnt="4">
        <dgm:presLayoutVars>
          <dgm:bulletEnabled val="1"/>
        </dgm:presLayoutVars>
      </dgm:prSet>
      <dgm:spPr/>
    </dgm:pt>
    <dgm:pt modelId="{2AA6D007-C25F-4486-98C7-0ABAE7B7E104}" type="pres">
      <dgm:prSet presAssocID="{0E3F2697-457E-4E3E-A3ED-D0C434CCA977}" presName="sibTrans" presStyleLbl="sibTrans2D1" presStyleIdx="1" presStyleCnt="3"/>
      <dgm:spPr/>
    </dgm:pt>
    <dgm:pt modelId="{7CB6A709-4F8B-4F5F-9A9F-460A6535E4A8}" type="pres">
      <dgm:prSet presAssocID="{0E3F2697-457E-4E3E-A3ED-D0C434CCA977}" presName="connectorText" presStyleLbl="sibTrans2D1" presStyleIdx="1" presStyleCnt="3"/>
      <dgm:spPr/>
    </dgm:pt>
    <dgm:pt modelId="{2E4CE867-52CA-4372-BA05-27525F5F78ED}" type="pres">
      <dgm:prSet presAssocID="{B56C69C6-16F7-4519-B13B-A5B60BC37775}" presName="node" presStyleLbl="node1" presStyleIdx="2" presStyleCnt="4">
        <dgm:presLayoutVars>
          <dgm:bulletEnabled val="1"/>
        </dgm:presLayoutVars>
      </dgm:prSet>
      <dgm:spPr/>
    </dgm:pt>
    <dgm:pt modelId="{41096E41-4EF1-4B53-8BF2-80629BD39E69}" type="pres">
      <dgm:prSet presAssocID="{FDA60043-D0CF-43AB-BE0F-D9790B52C7B0}" presName="sibTrans" presStyleLbl="sibTrans2D1" presStyleIdx="2" presStyleCnt="3"/>
      <dgm:spPr/>
    </dgm:pt>
    <dgm:pt modelId="{5D657F69-E419-41B6-9501-8E14A6B1E2A9}" type="pres">
      <dgm:prSet presAssocID="{FDA60043-D0CF-43AB-BE0F-D9790B52C7B0}" presName="connectorText" presStyleLbl="sibTrans2D1" presStyleIdx="2" presStyleCnt="3"/>
      <dgm:spPr/>
    </dgm:pt>
    <dgm:pt modelId="{901F4A2B-5A10-4363-AEBD-750DB6FF9E5E}" type="pres">
      <dgm:prSet presAssocID="{8E627071-5092-4ACE-B865-32F30184AAF4}" presName="node" presStyleLbl="node1" presStyleIdx="3" presStyleCnt="4">
        <dgm:presLayoutVars>
          <dgm:bulletEnabled val="1"/>
        </dgm:presLayoutVars>
      </dgm:prSet>
      <dgm:spPr/>
    </dgm:pt>
  </dgm:ptLst>
  <dgm:cxnLst>
    <dgm:cxn modelId="{8D25350B-5266-4890-BDAD-A821342CDFEB}" type="presOf" srcId="{8E627071-5092-4ACE-B865-32F30184AAF4}" destId="{901F4A2B-5A10-4363-AEBD-750DB6FF9E5E}" srcOrd="0" destOrd="0" presId="urn:microsoft.com/office/officeart/2005/8/layout/process1"/>
    <dgm:cxn modelId="{5E3E4325-F334-4C4D-B418-A065D05B3C5E}" srcId="{08C0BE84-E92A-4718-9E40-384A7114767D}" destId="{2D45654B-3DC2-4979-B4DF-69D870303431}" srcOrd="0" destOrd="0" parTransId="{929C681B-5378-4EC3-A914-22F3852B4F9C}" sibTransId="{EB12F8DA-B0A3-4E93-96B6-84CCA0D8F5F3}"/>
    <dgm:cxn modelId="{7363BE32-9160-46F8-B0CB-CC92D0900533}" type="presOf" srcId="{0E3F2697-457E-4E3E-A3ED-D0C434CCA977}" destId="{7CB6A709-4F8B-4F5F-9A9F-460A6535E4A8}" srcOrd="1" destOrd="0" presId="urn:microsoft.com/office/officeart/2005/8/layout/process1"/>
    <dgm:cxn modelId="{F5111D38-A946-4CA2-8995-5B8F1D32D39F}" srcId="{08C0BE84-E92A-4718-9E40-384A7114767D}" destId="{FC292F33-E4B8-478F-83D9-C87E90FAF25D}" srcOrd="1" destOrd="0" parTransId="{9E47733D-365C-484A-A4C3-9C21D86555A1}" sibTransId="{0E3F2697-457E-4E3E-A3ED-D0C434CCA977}"/>
    <dgm:cxn modelId="{8D810B64-C4CE-4300-B421-CA76FC57BE70}" srcId="{08C0BE84-E92A-4718-9E40-384A7114767D}" destId="{B56C69C6-16F7-4519-B13B-A5B60BC37775}" srcOrd="2" destOrd="0" parTransId="{FFBE81EF-CB3F-4CE7-85EB-B282BA5F15CD}" sibTransId="{FDA60043-D0CF-43AB-BE0F-D9790B52C7B0}"/>
    <dgm:cxn modelId="{926B8365-4095-40C0-BD71-0E1D1FBE0A6C}" type="presOf" srcId="{2D45654B-3DC2-4979-B4DF-69D870303431}" destId="{D1030158-7910-4134-938C-2ED83749042C}" srcOrd="0" destOrd="0" presId="urn:microsoft.com/office/officeart/2005/8/layout/process1"/>
    <dgm:cxn modelId="{C58D3B6C-B4CF-443E-882B-5B558D02F35D}" type="presOf" srcId="{FC292F33-E4B8-478F-83D9-C87E90FAF25D}" destId="{7FF5D07A-2392-4594-B671-539C56CACDDA}" srcOrd="0" destOrd="0" presId="urn:microsoft.com/office/officeart/2005/8/layout/process1"/>
    <dgm:cxn modelId="{FB7D844D-4A76-41D4-86B6-DF0C08C78B15}" type="presOf" srcId="{0E3F2697-457E-4E3E-A3ED-D0C434CCA977}" destId="{2AA6D007-C25F-4486-98C7-0ABAE7B7E104}" srcOrd="0" destOrd="0" presId="urn:microsoft.com/office/officeart/2005/8/layout/process1"/>
    <dgm:cxn modelId="{2E9AFA4E-F273-416C-9952-A671B4B5D39B}" type="presOf" srcId="{EB12F8DA-B0A3-4E93-96B6-84CCA0D8F5F3}" destId="{77F20F49-DE39-4EEC-8889-F1A90AFB1B90}" srcOrd="0" destOrd="0" presId="urn:microsoft.com/office/officeart/2005/8/layout/process1"/>
    <dgm:cxn modelId="{DAC45350-9E81-4BAA-BDDE-C64A04C796C0}" srcId="{08C0BE84-E92A-4718-9E40-384A7114767D}" destId="{8E627071-5092-4ACE-B865-32F30184AAF4}" srcOrd="3" destOrd="0" parTransId="{3DA3A25C-7BD2-49B1-955F-E453FA76EC1F}" sibTransId="{BB4BC756-B32C-4AA6-85CC-76F601D4408F}"/>
    <dgm:cxn modelId="{F5022272-7F15-4701-BCAC-D2D510DD76BA}" type="presOf" srcId="{08C0BE84-E92A-4718-9E40-384A7114767D}" destId="{040A5AE8-39C1-461F-A77B-15728ECD2770}" srcOrd="0" destOrd="0" presId="urn:microsoft.com/office/officeart/2005/8/layout/process1"/>
    <dgm:cxn modelId="{2B957A55-0136-4BB1-8FAA-2B9ACB9D0617}" type="presOf" srcId="{B56C69C6-16F7-4519-B13B-A5B60BC37775}" destId="{2E4CE867-52CA-4372-BA05-27525F5F78ED}" srcOrd="0" destOrd="0" presId="urn:microsoft.com/office/officeart/2005/8/layout/process1"/>
    <dgm:cxn modelId="{ACF6CF8F-1EF0-47BC-BF8B-1B1A5DBB0AF9}" type="presOf" srcId="{FDA60043-D0CF-43AB-BE0F-D9790B52C7B0}" destId="{5D657F69-E419-41B6-9501-8E14A6B1E2A9}" srcOrd="1" destOrd="0" presId="urn:microsoft.com/office/officeart/2005/8/layout/process1"/>
    <dgm:cxn modelId="{E93AAFE6-1A54-43E7-B04F-52130DE00EAF}" type="presOf" srcId="{EB12F8DA-B0A3-4E93-96B6-84CCA0D8F5F3}" destId="{0D63BA1B-7A4C-4BB4-B519-0CF81C81BE61}" srcOrd="1" destOrd="0" presId="urn:microsoft.com/office/officeart/2005/8/layout/process1"/>
    <dgm:cxn modelId="{2B802BF4-3131-4BF0-B514-883A27380A80}" type="presOf" srcId="{FDA60043-D0CF-43AB-BE0F-D9790B52C7B0}" destId="{41096E41-4EF1-4B53-8BF2-80629BD39E69}" srcOrd="0" destOrd="0" presId="urn:microsoft.com/office/officeart/2005/8/layout/process1"/>
    <dgm:cxn modelId="{A32706B1-07F2-4CF8-AE07-1A7329ACCE91}" type="presParOf" srcId="{040A5AE8-39C1-461F-A77B-15728ECD2770}" destId="{D1030158-7910-4134-938C-2ED83749042C}" srcOrd="0" destOrd="0" presId="urn:microsoft.com/office/officeart/2005/8/layout/process1"/>
    <dgm:cxn modelId="{7F828C24-5DEF-417E-AAF1-09E3AAEE5768}" type="presParOf" srcId="{040A5AE8-39C1-461F-A77B-15728ECD2770}" destId="{77F20F49-DE39-4EEC-8889-F1A90AFB1B90}" srcOrd="1" destOrd="0" presId="urn:microsoft.com/office/officeart/2005/8/layout/process1"/>
    <dgm:cxn modelId="{C7E07482-A9F8-4C17-8AC8-74855DC1FF35}" type="presParOf" srcId="{77F20F49-DE39-4EEC-8889-F1A90AFB1B90}" destId="{0D63BA1B-7A4C-4BB4-B519-0CF81C81BE61}" srcOrd="0" destOrd="0" presId="urn:microsoft.com/office/officeart/2005/8/layout/process1"/>
    <dgm:cxn modelId="{B7326C79-A8AA-462A-A7D2-D4E2EFA459C6}" type="presParOf" srcId="{040A5AE8-39C1-461F-A77B-15728ECD2770}" destId="{7FF5D07A-2392-4594-B671-539C56CACDDA}" srcOrd="2" destOrd="0" presId="urn:microsoft.com/office/officeart/2005/8/layout/process1"/>
    <dgm:cxn modelId="{E3666B82-938E-48E0-BF70-56F6853B0A76}" type="presParOf" srcId="{040A5AE8-39C1-461F-A77B-15728ECD2770}" destId="{2AA6D007-C25F-4486-98C7-0ABAE7B7E104}" srcOrd="3" destOrd="0" presId="urn:microsoft.com/office/officeart/2005/8/layout/process1"/>
    <dgm:cxn modelId="{95B0155A-06A4-4440-A6FE-9CB73428705C}" type="presParOf" srcId="{2AA6D007-C25F-4486-98C7-0ABAE7B7E104}" destId="{7CB6A709-4F8B-4F5F-9A9F-460A6535E4A8}" srcOrd="0" destOrd="0" presId="urn:microsoft.com/office/officeart/2005/8/layout/process1"/>
    <dgm:cxn modelId="{FEF30D26-A1E2-4F07-80E5-DE4E29C66C40}" type="presParOf" srcId="{040A5AE8-39C1-461F-A77B-15728ECD2770}" destId="{2E4CE867-52CA-4372-BA05-27525F5F78ED}" srcOrd="4" destOrd="0" presId="urn:microsoft.com/office/officeart/2005/8/layout/process1"/>
    <dgm:cxn modelId="{7AAE5B48-7BB9-4BF1-9FF2-6D8CE32B263C}" type="presParOf" srcId="{040A5AE8-39C1-461F-A77B-15728ECD2770}" destId="{41096E41-4EF1-4B53-8BF2-80629BD39E69}" srcOrd="5" destOrd="0" presId="urn:microsoft.com/office/officeart/2005/8/layout/process1"/>
    <dgm:cxn modelId="{A0451877-335E-40D1-AD52-D36683FFAC42}" type="presParOf" srcId="{41096E41-4EF1-4B53-8BF2-80629BD39E69}" destId="{5D657F69-E419-41B6-9501-8E14A6B1E2A9}" srcOrd="0" destOrd="0" presId="urn:microsoft.com/office/officeart/2005/8/layout/process1"/>
    <dgm:cxn modelId="{AAC21C12-D831-4B6D-B977-2BEBFA919553}" type="presParOf" srcId="{040A5AE8-39C1-461F-A77B-15728ECD2770}" destId="{901F4A2B-5A10-4363-AEBD-750DB6FF9E5E}" srcOrd="6"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B17A16-8972-43C3-835F-A07B45FD8BC7}" type="doc">
      <dgm:prSet loTypeId="urn:microsoft.com/office/officeart/2005/8/layout/process1" loCatId="process" qsTypeId="urn:microsoft.com/office/officeart/2005/8/quickstyle/simple1" qsCatId="simple" csTypeId="urn:microsoft.com/office/officeart/2005/8/colors/accent0_1" csCatId="mainScheme" phldr="1"/>
      <dgm:spPr/>
    </dgm:pt>
    <dgm:pt modelId="{24DD1AC5-3661-4920-9260-E6C43EF5B74D}">
      <dgm:prSet phldrT="[文本]"/>
      <dgm:spPr/>
      <dgm:t>
        <a:bodyPr/>
        <a:lstStyle/>
        <a:p>
          <a:r>
            <a:rPr lang="en-US" altLang="zh-CN"/>
            <a:t>3/26-3/31</a:t>
          </a:r>
        </a:p>
        <a:p>
          <a:r>
            <a:rPr lang="fr-FR" altLang="zh-CN"/>
            <a:t>Materials modification  and </a:t>
          </a:r>
          <a:r>
            <a:rPr lang="en-US" altLang="zh-CN"/>
            <a:t>program design</a:t>
          </a:r>
          <a:endParaRPr lang="zh-CN" altLang="en-US"/>
        </a:p>
      </dgm:t>
    </dgm:pt>
    <dgm:pt modelId="{E9843726-1D72-4868-9728-087BB5BCBE24}" type="parTrans" cxnId="{1A9F959F-ED1B-4A0D-90CB-E5683C485BB8}">
      <dgm:prSet/>
      <dgm:spPr/>
      <dgm:t>
        <a:bodyPr/>
        <a:lstStyle/>
        <a:p>
          <a:endParaRPr lang="zh-CN" altLang="en-US"/>
        </a:p>
      </dgm:t>
    </dgm:pt>
    <dgm:pt modelId="{45CBFA6F-6C58-42D6-847D-38EFA9279BAB}" type="sibTrans" cxnId="{1A9F959F-ED1B-4A0D-90CB-E5683C485BB8}">
      <dgm:prSet/>
      <dgm:spPr/>
      <dgm:t>
        <a:bodyPr/>
        <a:lstStyle/>
        <a:p>
          <a:endParaRPr lang="zh-CN" altLang="en-US"/>
        </a:p>
      </dgm:t>
    </dgm:pt>
    <dgm:pt modelId="{8A38C6E5-F285-490A-8B05-A97CB1C9F31B}">
      <dgm:prSet phldrT="[文本]"/>
      <dgm:spPr/>
      <dgm:t>
        <a:bodyPr/>
        <a:lstStyle/>
        <a:p>
          <a:r>
            <a:rPr lang="en-US" altLang="zh-CN"/>
            <a:t>4/15-4/20</a:t>
          </a:r>
        </a:p>
        <a:p>
          <a:r>
            <a:rPr lang="en-US" altLang="zh-CN"/>
            <a:t>Data analysis</a:t>
          </a:r>
          <a:endParaRPr lang="zh-CN" altLang="en-US"/>
        </a:p>
      </dgm:t>
    </dgm:pt>
    <dgm:pt modelId="{0B85032F-70EC-4F2E-8F6E-1E514EE44CE2}" type="parTrans" cxnId="{E685B55D-3DDA-4F8C-BA08-80DDDEDBC13B}">
      <dgm:prSet/>
      <dgm:spPr/>
      <dgm:t>
        <a:bodyPr/>
        <a:lstStyle/>
        <a:p>
          <a:endParaRPr lang="zh-CN" altLang="en-US"/>
        </a:p>
      </dgm:t>
    </dgm:pt>
    <dgm:pt modelId="{02C13F35-BE60-4E99-9BFB-A0B6E7814657}" type="sibTrans" cxnId="{E685B55D-3DDA-4F8C-BA08-80DDDEDBC13B}">
      <dgm:prSet/>
      <dgm:spPr/>
      <dgm:t>
        <a:bodyPr/>
        <a:lstStyle/>
        <a:p>
          <a:endParaRPr lang="zh-CN" altLang="en-US"/>
        </a:p>
      </dgm:t>
    </dgm:pt>
    <dgm:pt modelId="{A15EA78C-7E0F-4210-AA24-53928CEA58C3}">
      <dgm:prSet phldrT="[文本]"/>
      <dgm:spPr/>
      <dgm:t>
        <a:bodyPr/>
        <a:lstStyle/>
        <a:p>
          <a:r>
            <a:rPr lang="en-US" altLang="zh-CN"/>
            <a:t>4/20-4/28</a:t>
          </a:r>
        </a:p>
        <a:p>
          <a:r>
            <a:rPr lang="en-US" altLang="zh-CN"/>
            <a:t>Result reporting</a:t>
          </a:r>
          <a:endParaRPr lang="zh-CN" altLang="en-US"/>
        </a:p>
      </dgm:t>
    </dgm:pt>
    <dgm:pt modelId="{E9CA00F3-7CE7-460F-A22F-0FADA80B626B}" type="parTrans" cxnId="{7127D116-1181-4098-8E5F-C37ECEDD8618}">
      <dgm:prSet/>
      <dgm:spPr/>
      <dgm:t>
        <a:bodyPr/>
        <a:lstStyle/>
        <a:p>
          <a:endParaRPr lang="zh-CN" altLang="en-US"/>
        </a:p>
      </dgm:t>
    </dgm:pt>
    <dgm:pt modelId="{728A5854-60EF-4C98-98BC-41AEE5CEEEFE}" type="sibTrans" cxnId="{7127D116-1181-4098-8E5F-C37ECEDD8618}">
      <dgm:prSet/>
      <dgm:spPr/>
      <dgm:t>
        <a:bodyPr/>
        <a:lstStyle/>
        <a:p>
          <a:endParaRPr lang="zh-CN" altLang="en-US"/>
        </a:p>
      </dgm:t>
    </dgm:pt>
    <dgm:pt modelId="{284AAB23-10C1-4740-9697-DF05B18AF614}">
      <dgm:prSet phldrT="[文本]"/>
      <dgm:spPr/>
      <dgm:t>
        <a:bodyPr/>
        <a:lstStyle/>
        <a:p>
          <a:r>
            <a:rPr lang="en-US" altLang="zh-CN"/>
            <a:t>4/1-4/14</a:t>
          </a:r>
        </a:p>
        <a:p>
          <a:r>
            <a:rPr lang="en-US" altLang="zh-CN"/>
            <a:t>Participants recruitment and data collection</a:t>
          </a:r>
          <a:endParaRPr lang="zh-CN" altLang="en-US"/>
        </a:p>
      </dgm:t>
    </dgm:pt>
    <dgm:pt modelId="{CF643A0F-E713-499E-AA1D-F29E1706D14C}" type="parTrans" cxnId="{74803D8E-3E12-44B1-BC33-685372106AF6}">
      <dgm:prSet/>
      <dgm:spPr/>
      <dgm:t>
        <a:bodyPr/>
        <a:lstStyle/>
        <a:p>
          <a:endParaRPr lang="zh-CN" altLang="en-US"/>
        </a:p>
      </dgm:t>
    </dgm:pt>
    <dgm:pt modelId="{6265E52E-B4C0-41D7-AE95-F9B75CE356D9}" type="sibTrans" cxnId="{74803D8E-3E12-44B1-BC33-685372106AF6}">
      <dgm:prSet/>
      <dgm:spPr/>
      <dgm:t>
        <a:bodyPr/>
        <a:lstStyle/>
        <a:p>
          <a:endParaRPr lang="zh-CN" altLang="en-US"/>
        </a:p>
      </dgm:t>
    </dgm:pt>
    <dgm:pt modelId="{04F8D5C4-4D06-4605-B01D-A1D5885738DB}" type="pres">
      <dgm:prSet presAssocID="{E0B17A16-8972-43C3-835F-A07B45FD8BC7}" presName="Name0" presStyleCnt="0">
        <dgm:presLayoutVars>
          <dgm:dir/>
          <dgm:resizeHandles val="exact"/>
        </dgm:presLayoutVars>
      </dgm:prSet>
      <dgm:spPr/>
    </dgm:pt>
    <dgm:pt modelId="{951694F0-FFE0-48AD-8274-560253DBCA28}" type="pres">
      <dgm:prSet presAssocID="{24DD1AC5-3661-4920-9260-E6C43EF5B74D}" presName="node" presStyleLbl="node1" presStyleIdx="0" presStyleCnt="4">
        <dgm:presLayoutVars>
          <dgm:bulletEnabled val="1"/>
        </dgm:presLayoutVars>
      </dgm:prSet>
      <dgm:spPr/>
    </dgm:pt>
    <dgm:pt modelId="{9664DFA6-21AF-4A17-98EC-B579036433E2}" type="pres">
      <dgm:prSet presAssocID="{45CBFA6F-6C58-42D6-847D-38EFA9279BAB}" presName="sibTrans" presStyleLbl="sibTrans2D1" presStyleIdx="0" presStyleCnt="3"/>
      <dgm:spPr/>
    </dgm:pt>
    <dgm:pt modelId="{368B0FAF-E374-4BDC-9766-8F57AD581D4C}" type="pres">
      <dgm:prSet presAssocID="{45CBFA6F-6C58-42D6-847D-38EFA9279BAB}" presName="connectorText" presStyleLbl="sibTrans2D1" presStyleIdx="0" presStyleCnt="3"/>
      <dgm:spPr/>
    </dgm:pt>
    <dgm:pt modelId="{AB99C0DC-88E1-4E85-A247-40B123F83713}" type="pres">
      <dgm:prSet presAssocID="{284AAB23-10C1-4740-9697-DF05B18AF614}" presName="node" presStyleLbl="node1" presStyleIdx="1" presStyleCnt="4">
        <dgm:presLayoutVars>
          <dgm:bulletEnabled val="1"/>
        </dgm:presLayoutVars>
      </dgm:prSet>
      <dgm:spPr/>
    </dgm:pt>
    <dgm:pt modelId="{256FC296-9EB9-472A-AD6E-44FE14C38B9B}" type="pres">
      <dgm:prSet presAssocID="{6265E52E-B4C0-41D7-AE95-F9B75CE356D9}" presName="sibTrans" presStyleLbl="sibTrans2D1" presStyleIdx="1" presStyleCnt="3"/>
      <dgm:spPr/>
    </dgm:pt>
    <dgm:pt modelId="{F9078810-C31D-4752-A695-6088B9BCC3AF}" type="pres">
      <dgm:prSet presAssocID="{6265E52E-B4C0-41D7-AE95-F9B75CE356D9}" presName="connectorText" presStyleLbl="sibTrans2D1" presStyleIdx="1" presStyleCnt="3"/>
      <dgm:spPr/>
    </dgm:pt>
    <dgm:pt modelId="{AD77D4CC-F5BE-4051-88FD-E6771FE3508B}" type="pres">
      <dgm:prSet presAssocID="{8A38C6E5-F285-490A-8B05-A97CB1C9F31B}" presName="node" presStyleLbl="node1" presStyleIdx="2" presStyleCnt="4">
        <dgm:presLayoutVars>
          <dgm:bulletEnabled val="1"/>
        </dgm:presLayoutVars>
      </dgm:prSet>
      <dgm:spPr/>
    </dgm:pt>
    <dgm:pt modelId="{6CE0C13F-93C7-415B-97E5-8C7FAED2DCDC}" type="pres">
      <dgm:prSet presAssocID="{02C13F35-BE60-4E99-9BFB-A0B6E7814657}" presName="sibTrans" presStyleLbl="sibTrans2D1" presStyleIdx="2" presStyleCnt="3"/>
      <dgm:spPr/>
    </dgm:pt>
    <dgm:pt modelId="{849E1FDA-37E1-4EC2-964E-2052849315E2}" type="pres">
      <dgm:prSet presAssocID="{02C13F35-BE60-4E99-9BFB-A0B6E7814657}" presName="connectorText" presStyleLbl="sibTrans2D1" presStyleIdx="2" presStyleCnt="3"/>
      <dgm:spPr/>
    </dgm:pt>
    <dgm:pt modelId="{2329BCA6-99F8-4D17-8C5E-A2ADF0E0AB35}" type="pres">
      <dgm:prSet presAssocID="{A15EA78C-7E0F-4210-AA24-53928CEA58C3}" presName="node" presStyleLbl="node1" presStyleIdx="3" presStyleCnt="4">
        <dgm:presLayoutVars>
          <dgm:bulletEnabled val="1"/>
        </dgm:presLayoutVars>
      </dgm:prSet>
      <dgm:spPr/>
    </dgm:pt>
  </dgm:ptLst>
  <dgm:cxnLst>
    <dgm:cxn modelId="{D442560F-D4AB-4F1E-98DD-98622339928B}" type="presOf" srcId="{8A38C6E5-F285-490A-8B05-A97CB1C9F31B}" destId="{AD77D4CC-F5BE-4051-88FD-E6771FE3508B}" srcOrd="0" destOrd="0" presId="urn:microsoft.com/office/officeart/2005/8/layout/process1"/>
    <dgm:cxn modelId="{7127D116-1181-4098-8E5F-C37ECEDD8618}" srcId="{E0B17A16-8972-43C3-835F-A07B45FD8BC7}" destId="{A15EA78C-7E0F-4210-AA24-53928CEA58C3}" srcOrd="3" destOrd="0" parTransId="{E9CA00F3-7CE7-460F-A22F-0FADA80B626B}" sibTransId="{728A5854-60EF-4C98-98BC-41AEE5CEEEFE}"/>
    <dgm:cxn modelId="{6528981D-E75D-4EE6-A0F1-85702CC81CBD}" type="presOf" srcId="{02C13F35-BE60-4E99-9BFB-A0B6E7814657}" destId="{6CE0C13F-93C7-415B-97E5-8C7FAED2DCDC}" srcOrd="0" destOrd="0" presId="urn:microsoft.com/office/officeart/2005/8/layout/process1"/>
    <dgm:cxn modelId="{8DC00E2B-1AAB-41F5-A746-FDA492D2A6F6}" type="presOf" srcId="{02C13F35-BE60-4E99-9BFB-A0B6E7814657}" destId="{849E1FDA-37E1-4EC2-964E-2052849315E2}" srcOrd="1" destOrd="0" presId="urn:microsoft.com/office/officeart/2005/8/layout/process1"/>
    <dgm:cxn modelId="{E685B55D-3DDA-4F8C-BA08-80DDDEDBC13B}" srcId="{E0B17A16-8972-43C3-835F-A07B45FD8BC7}" destId="{8A38C6E5-F285-490A-8B05-A97CB1C9F31B}" srcOrd="2" destOrd="0" parTransId="{0B85032F-70EC-4F2E-8F6E-1E514EE44CE2}" sibTransId="{02C13F35-BE60-4E99-9BFB-A0B6E7814657}"/>
    <dgm:cxn modelId="{A0357561-EAF7-472F-9A03-CE8B88ECCEB3}" type="presOf" srcId="{45CBFA6F-6C58-42D6-847D-38EFA9279BAB}" destId="{9664DFA6-21AF-4A17-98EC-B579036433E2}" srcOrd="0" destOrd="0" presId="urn:microsoft.com/office/officeart/2005/8/layout/process1"/>
    <dgm:cxn modelId="{D500E346-74C4-478B-B9EF-A699F336E4C0}" type="presOf" srcId="{6265E52E-B4C0-41D7-AE95-F9B75CE356D9}" destId="{F9078810-C31D-4752-A695-6088B9BCC3AF}" srcOrd="1" destOrd="0" presId="urn:microsoft.com/office/officeart/2005/8/layout/process1"/>
    <dgm:cxn modelId="{842D1975-9CDD-473C-94BF-D6C781E5E50B}" type="presOf" srcId="{45CBFA6F-6C58-42D6-847D-38EFA9279BAB}" destId="{368B0FAF-E374-4BDC-9766-8F57AD581D4C}" srcOrd="1" destOrd="0" presId="urn:microsoft.com/office/officeart/2005/8/layout/process1"/>
    <dgm:cxn modelId="{5B846D88-3A5B-4912-BC0E-06A5C00A8DF7}" type="presOf" srcId="{24DD1AC5-3661-4920-9260-E6C43EF5B74D}" destId="{951694F0-FFE0-48AD-8274-560253DBCA28}" srcOrd="0" destOrd="0" presId="urn:microsoft.com/office/officeart/2005/8/layout/process1"/>
    <dgm:cxn modelId="{74803D8E-3E12-44B1-BC33-685372106AF6}" srcId="{E0B17A16-8972-43C3-835F-A07B45FD8BC7}" destId="{284AAB23-10C1-4740-9697-DF05B18AF614}" srcOrd="1" destOrd="0" parTransId="{CF643A0F-E713-499E-AA1D-F29E1706D14C}" sibTransId="{6265E52E-B4C0-41D7-AE95-F9B75CE356D9}"/>
    <dgm:cxn modelId="{1A9F959F-ED1B-4A0D-90CB-E5683C485BB8}" srcId="{E0B17A16-8972-43C3-835F-A07B45FD8BC7}" destId="{24DD1AC5-3661-4920-9260-E6C43EF5B74D}" srcOrd="0" destOrd="0" parTransId="{E9843726-1D72-4868-9728-087BB5BCBE24}" sibTransId="{45CBFA6F-6C58-42D6-847D-38EFA9279BAB}"/>
    <dgm:cxn modelId="{982A4FA0-B1F7-43C3-83A2-4DC0332C0630}" type="presOf" srcId="{E0B17A16-8972-43C3-835F-A07B45FD8BC7}" destId="{04F8D5C4-4D06-4605-B01D-A1D5885738DB}" srcOrd="0" destOrd="0" presId="urn:microsoft.com/office/officeart/2005/8/layout/process1"/>
    <dgm:cxn modelId="{750E1EB8-E717-4B1A-8342-86825738D298}" type="presOf" srcId="{A15EA78C-7E0F-4210-AA24-53928CEA58C3}" destId="{2329BCA6-99F8-4D17-8C5E-A2ADF0E0AB35}" srcOrd="0" destOrd="0" presId="urn:microsoft.com/office/officeart/2005/8/layout/process1"/>
    <dgm:cxn modelId="{B216D4BA-0EA8-441D-82D9-1473F37D1B11}" type="presOf" srcId="{284AAB23-10C1-4740-9697-DF05B18AF614}" destId="{AB99C0DC-88E1-4E85-A247-40B123F83713}" srcOrd="0" destOrd="0" presId="urn:microsoft.com/office/officeart/2005/8/layout/process1"/>
    <dgm:cxn modelId="{A8541FF6-D2D8-448A-89DC-FEC0A463ABEA}" type="presOf" srcId="{6265E52E-B4C0-41D7-AE95-F9B75CE356D9}" destId="{256FC296-9EB9-472A-AD6E-44FE14C38B9B}" srcOrd="0" destOrd="0" presId="urn:microsoft.com/office/officeart/2005/8/layout/process1"/>
    <dgm:cxn modelId="{561425BA-E0EC-49B1-A9CB-DD0309579500}" type="presParOf" srcId="{04F8D5C4-4D06-4605-B01D-A1D5885738DB}" destId="{951694F0-FFE0-48AD-8274-560253DBCA28}" srcOrd="0" destOrd="0" presId="urn:microsoft.com/office/officeart/2005/8/layout/process1"/>
    <dgm:cxn modelId="{E7EC2D05-DDA7-4A6B-A4C2-34E5CDBC27A3}" type="presParOf" srcId="{04F8D5C4-4D06-4605-B01D-A1D5885738DB}" destId="{9664DFA6-21AF-4A17-98EC-B579036433E2}" srcOrd="1" destOrd="0" presId="urn:microsoft.com/office/officeart/2005/8/layout/process1"/>
    <dgm:cxn modelId="{95B8957C-2BAE-429F-AD22-2F3367D5C7D4}" type="presParOf" srcId="{9664DFA6-21AF-4A17-98EC-B579036433E2}" destId="{368B0FAF-E374-4BDC-9766-8F57AD581D4C}" srcOrd="0" destOrd="0" presId="urn:microsoft.com/office/officeart/2005/8/layout/process1"/>
    <dgm:cxn modelId="{A4C412FF-0037-4131-99E5-91DC58F33649}" type="presParOf" srcId="{04F8D5C4-4D06-4605-B01D-A1D5885738DB}" destId="{AB99C0DC-88E1-4E85-A247-40B123F83713}" srcOrd="2" destOrd="0" presId="urn:microsoft.com/office/officeart/2005/8/layout/process1"/>
    <dgm:cxn modelId="{92F862AF-A395-41C5-88E6-23616375C1F9}" type="presParOf" srcId="{04F8D5C4-4D06-4605-B01D-A1D5885738DB}" destId="{256FC296-9EB9-472A-AD6E-44FE14C38B9B}" srcOrd="3" destOrd="0" presId="urn:microsoft.com/office/officeart/2005/8/layout/process1"/>
    <dgm:cxn modelId="{31D7B920-67B2-448E-97FE-E586B1B37897}" type="presParOf" srcId="{256FC296-9EB9-472A-AD6E-44FE14C38B9B}" destId="{F9078810-C31D-4752-A695-6088B9BCC3AF}" srcOrd="0" destOrd="0" presId="urn:microsoft.com/office/officeart/2005/8/layout/process1"/>
    <dgm:cxn modelId="{F3808064-106E-454B-A7D1-F466C3FEF68C}" type="presParOf" srcId="{04F8D5C4-4D06-4605-B01D-A1D5885738DB}" destId="{AD77D4CC-F5BE-4051-88FD-E6771FE3508B}" srcOrd="4" destOrd="0" presId="urn:microsoft.com/office/officeart/2005/8/layout/process1"/>
    <dgm:cxn modelId="{3892E420-6AFE-4F64-ABAB-2B6BF16C5D2A}" type="presParOf" srcId="{04F8D5C4-4D06-4605-B01D-A1D5885738DB}" destId="{6CE0C13F-93C7-415B-97E5-8C7FAED2DCDC}" srcOrd="5" destOrd="0" presId="urn:microsoft.com/office/officeart/2005/8/layout/process1"/>
    <dgm:cxn modelId="{220BDA33-2C60-41B1-9766-F53BECB35593}" type="presParOf" srcId="{6CE0C13F-93C7-415B-97E5-8C7FAED2DCDC}" destId="{849E1FDA-37E1-4EC2-964E-2052849315E2}" srcOrd="0" destOrd="0" presId="urn:microsoft.com/office/officeart/2005/8/layout/process1"/>
    <dgm:cxn modelId="{C1E3529C-635C-4FAF-BEA5-BD57C7BD5C7B}" type="presParOf" srcId="{04F8D5C4-4D06-4605-B01D-A1D5885738DB}" destId="{2329BCA6-99F8-4D17-8C5E-A2ADF0E0AB35}"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3F395-36B8-468E-BCBE-6EECA2F7B500}">
      <dsp:nvSpPr>
        <dsp:cNvPr id="0" name=""/>
        <dsp:cNvSpPr/>
      </dsp:nvSpPr>
      <dsp:spPr>
        <a:xfrm>
          <a:off x="3262" y="327666"/>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en-US" sz="1700" kern="1200">
              <a:latin typeface="+mn-lt"/>
            </a:rPr>
            <a:t>The Positive and Negative Affect Scale (PANAS)</a:t>
          </a:r>
          <a:endParaRPr lang="zh-CN" altLang="en-US" sz="1700" kern="1200">
            <a:latin typeface="+mn-lt"/>
          </a:endParaRPr>
        </a:p>
      </dsp:txBody>
      <dsp:txXfrm>
        <a:off x="37725" y="362129"/>
        <a:ext cx="1357317" cy="1107724"/>
      </dsp:txXfrm>
    </dsp:sp>
    <dsp:sp modelId="{F5073D8D-1B62-40E0-A459-CF4F0E09BA1C}">
      <dsp:nvSpPr>
        <dsp:cNvPr id="0" name=""/>
        <dsp:cNvSpPr/>
      </dsp:nvSpPr>
      <dsp:spPr>
        <a:xfrm>
          <a:off x="1572129" y="739137"/>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72129" y="809879"/>
        <a:ext cx="211654" cy="212224"/>
      </dsp:txXfrm>
    </dsp:sp>
    <dsp:sp modelId="{235124A5-1619-4FF2-85BB-AC5F7E315205}">
      <dsp:nvSpPr>
        <dsp:cNvPr id="0" name=""/>
        <dsp:cNvSpPr/>
      </dsp:nvSpPr>
      <dsp:spPr>
        <a:xfrm>
          <a:off x="2000002" y="327666"/>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Anodal/Sham  Stimulation</a:t>
          </a:r>
          <a:endParaRPr lang="zh-CN" altLang="en-US" sz="1700" kern="1200">
            <a:latin typeface="+mn-lt"/>
          </a:endParaRPr>
        </a:p>
      </dsp:txBody>
      <dsp:txXfrm>
        <a:off x="2034465" y="362129"/>
        <a:ext cx="1357317" cy="1107724"/>
      </dsp:txXfrm>
    </dsp:sp>
    <dsp:sp modelId="{78E21733-3879-4686-8A41-139C1C28F718}">
      <dsp:nvSpPr>
        <dsp:cNvPr id="0" name=""/>
        <dsp:cNvSpPr/>
      </dsp:nvSpPr>
      <dsp:spPr>
        <a:xfrm>
          <a:off x="3568870" y="739137"/>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568870" y="809879"/>
        <a:ext cx="211654" cy="212224"/>
      </dsp:txXfrm>
    </dsp:sp>
    <dsp:sp modelId="{2E4CE867-52CA-4372-BA05-27525F5F78ED}">
      <dsp:nvSpPr>
        <dsp:cNvPr id="0" name=""/>
        <dsp:cNvSpPr/>
      </dsp:nvSpPr>
      <dsp:spPr>
        <a:xfrm>
          <a:off x="3996743" y="327666"/>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Pre-experiment</a:t>
          </a:r>
        </a:p>
        <a:p>
          <a:pPr marL="0" lvl="0" indent="0" algn="ctr" defTabSz="755650">
            <a:lnSpc>
              <a:spcPct val="90000"/>
            </a:lnSpc>
            <a:spcBef>
              <a:spcPct val="0"/>
            </a:spcBef>
            <a:spcAft>
              <a:spcPct val="35000"/>
            </a:spcAft>
            <a:buNone/>
          </a:pPr>
          <a:r>
            <a:rPr lang="fr-FR" altLang="en-US" sz="1700" kern="1200">
              <a:latin typeface="+mn-lt"/>
            </a:rPr>
            <a:t>(4 Trials)</a:t>
          </a:r>
          <a:endParaRPr lang="zh-CN" altLang="en-US" sz="1700" kern="1200">
            <a:latin typeface="+mn-lt"/>
          </a:endParaRPr>
        </a:p>
      </dsp:txBody>
      <dsp:txXfrm>
        <a:off x="4031206" y="362129"/>
        <a:ext cx="1357317" cy="1107724"/>
      </dsp:txXfrm>
    </dsp:sp>
    <dsp:sp modelId="{6572CCF1-444B-4DE7-B614-A9DA006825D4}">
      <dsp:nvSpPr>
        <dsp:cNvPr id="0" name=""/>
        <dsp:cNvSpPr/>
      </dsp:nvSpPr>
      <dsp:spPr>
        <a:xfrm>
          <a:off x="5565611" y="739137"/>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lt"/>
          </a:endParaRPr>
        </a:p>
      </dsp:txBody>
      <dsp:txXfrm>
        <a:off x="5565611" y="809879"/>
        <a:ext cx="211654" cy="212224"/>
      </dsp:txXfrm>
    </dsp:sp>
    <dsp:sp modelId="{CE9583B3-70ED-4AE3-9D70-6447CC749223}">
      <dsp:nvSpPr>
        <dsp:cNvPr id="0" name=""/>
        <dsp:cNvSpPr/>
      </dsp:nvSpPr>
      <dsp:spPr>
        <a:xfrm>
          <a:off x="5993484" y="327666"/>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Formal Experiment</a:t>
          </a:r>
        </a:p>
        <a:p>
          <a:pPr marL="0" lvl="0" indent="0" algn="ctr" defTabSz="755650">
            <a:lnSpc>
              <a:spcPct val="90000"/>
            </a:lnSpc>
            <a:spcBef>
              <a:spcPct val="0"/>
            </a:spcBef>
            <a:spcAft>
              <a:spcPct val="35000"/>
            </a:spcAft>
            <a:buNone/>
          </a:pPr>
          <a:r>
            <a:rPr lang="fr-FR" altLang="zh-CN" sz="1700" kern="1200">
              <a:latin typeface="+mn-lt"/>
            </a:rPr>
            <a:t>(40 Trials)</a:t>
          </a:r>
          <a:endParaRPr lang="zh-CN" altLang="en-US" sz="1700" kern="1200">
            <a:latin typeface="+mn-lt"/>
          </a:endParaRPr>
        </a:p>
      </dsp:txBody>
      <dsp:txXfrm>
        <a:off x="6027947" y="362129"/>
        <a:ext cx="1357317" cy="1107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30158-7910-4134-938C-2ED83749042C}">
      <dsp:nvSpPr>
        <dsp:cNvPr id="0" name=""/>
        <dsp:cNvSpPr/>
      </dsp:nvSpPr>
      <dsp:spPr>
        <a:xfrm>
          <a:off x="3262" y="375723"/>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en-US" sz="1700" kern="1200">
              <a:latin typeface="+mn-lt"/>
            </a:rPr>
            <a:t>The Positive and Negative Affect Scale (PANAS)</a:t>
          </a:r>
          <a:endParaRPr lang="zh-CN" altLang="en-US" sz="1700" kern="1200">
            <a:latin typeface="+mn-lt"/>
          </a:endParaRPr>
        </a:p>
      </dsp:txBody>
      <dsp:txXfrm>
        <a:off x="37725" y="410186"/>
        <a:ext cx="1357317" cy="1107724"/>
      </dsp:txXfrm>
    </dsp:sp>
    <dsp:sp modelId="{77F20F49-DE39-4EEC-8889-F1A90AFB1B90}">
      <dsp:nvSpPr>
        <dsp:cNvPr id="0" name=""/>
        <dsp:cNvSpPr/>
      </dsp:nvSpPr>
      <dsp:spPr>
        <a:xfrm>
          <a:off x="1572129" y="787194"/>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72129" y="857936"/>
        <a:ext cx="211654" cy="212224"/>
      </dsp:txXfrm>
    </dsp:sp>
    <dsp:sp modelId="{7FF5D07A-2392-4594-B671-539C56CACDDA}">
      <dsp:nvSpPr>
        <dsp:cNvPr id="0" name=""/>
        <dsp:cNvSpPr/>
      </dsp:nvSpPr>
      <dsp:spPr>
        <a:xfrm>
          <a:off x="2000002" y="375723"/>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Sham/Anodal Stimulation</a:t>
          </a:r>
          <a:endParaRPr lang="zh-CN" altLang="en-US" sz="1700" kern="1200">
            <a:latin typeface="+mn-lt"/>
          </a:endParaRPr>
        </a:p>
      </dsp:txBody>
      <dsp:txXfrm>
        <a:off x="2034465" y="410186"/>
        <a:ext cx="1357317" cy="1107724"/>
      </dsp:txXfrm>
    </dsp:sp>
    <dsp:sp modelId="{2AA6D007-C25F-4486-98C7-0ABAE7B7E104}">
      <dsp:nvSpPr>
        <dsp:cNvPr id="0" name=""/>
        <dsp:cNvSpPr/>
      </dsp:nvSpPr>
      <dsp:spPr>
        <a:xfrm>
          <a:off x="3568870" y="787194"/>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568870" y="857936"/>
        <a:ext cx="211654" cy="212224"/>
      </dsp:txXfrm>
    </dsp:sp>
    <dsp:sp modelId="{2E4CE867-52CA-4372-BA05-27525F5F78ED}">
      <dsp:nvSpPr>
        <dsp:cNvPr id="0" name=""/>
        <dsp:cNvSpPr/>
      </dsp:nvSpPr>
      <dsp:spPr>
        <a:xfrm>
          <a:off x="3996743" y="375723"/>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Pre-experiment</a:t>
          </a:r>
        </a:p>
        <a:p>
          <a:pPr marL="0" lvl="0" indent="0" algn="ctr" defTabSz="755650">
            <a:lnSpc>
              <a:spcPct val="90000"/>
            </a:lnSpc>
            <a:spcBef>
              <a:spcPct val="0"/>
            </a:spcBef>
            <a:spcAft>
              <a:spcPct val="35000"/>
            </a:spcAft>
            <a:buNone/>
          </a:pPr>
          <a:r>
            <a:rPr lang="fr-FR" altLang="en-US" sz="1700" kern="1200">
              <a:latin typeface="+mn-lt"/>
            </a:rPr>
            <a:t>(4 Trials)</a:t>
          </a:r>
          <a:endParaRPr lang="zh-CN" altLang="en-US" sz="1700" kern="1200">
            <a:latin typeface="+mn-lt"/>
          </a:endParaRPr>
        </a:p>
      </dsp:txBody>
      <dsp:txXfrm>
        <a:off x="4031206" y="410186"/>
        <a:ext cx="1357317" cy="1107724"/>
      </dsp:txXfrm>
    </dsp:sp>
    <dsp:sp modelId="{41096E41-4EF1-4B53-8BF2-80629BD39E69}">
      <dsp:nvSpPr>
        <dsp:cNvPr id="0" name=""/>
        <dsp:cNvSpPr/>
      </dsp:nvSpPr>
      <dsp:spPr>
        <a:xfrm>
          <a:off x="5565611" y="787194"/>
          <a:ext cx="302363" cy="35370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mn-lt"/>
          </a:endParaRPr>
        </a:p>
      </dsp:txBody>
      <dsp:txXfrm>
        <a:off x="5565611" y="857936"/>
        <a:ext cx="211654" cy="212224"/>
      </dsp:txXfrm>
    </dsp:sp>
    <dsp:sp modelId="{901F4A2B-5A10-4363-AEBD-750DB6FF9E5E}">
      <dsp:nvSpPr>
        <dsp:cNvPr id="0" name=""/>
        <dsp:cNvSpPr/>
      </dsp:nvSpPr>
      <dsp:spPr>
        <a:xfrm>
          <a:off x="5993484" y="375723"/>
          <a:ext cx="1426243" cy="117665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altLang="en-US" sz="1700" kern="1200">
              <a:latin typeface="+mn-lt"/>
            </a:rPr>
            <a:t>Formal Experiment</a:t>
          </a:r>
        </a:p>
        <a:p>
          <a:pPr marL="0" lvl="0" indent="0" algn="ctr" defTabSz="755650">
            <a:lnSpc>
              <a:spcPct val="90000"/>
            </a:lnSpc>
            <a:spcBef>
              <a:spcPct val="0"/>
            </a:spcBef>
            <a:spcAft>
              <a:spcPct val="35000"/>
            </a:spcAft>
            <a:buNone/>
          </a:pPr>
          <a:r>
            <a:rPr lang="fr-FR" altLang="zh-CN" sz="1700" kern="1200">
              <a:latin typeface="+mn-lt"/>
            </a:rPr>
            <a:t>(40 Trials)</a:t>
          </a:r>
          <a:endParaRPr lang="zh-CN" altLang="en-US" sz="1700" kern="1200">
            <a:latin typeface="+mn-lt"/>
          </a:endParaRPr>
        </a:p>
      </dsp:txBody>
      <dsp:txXfrm>
        <a:off x="6027947" y="410186"/>
        <a:ext cx="1357317" cy="110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694F0-FFE0-48AD-8274-560253DBCA28}">
      <dsp:nvSpPr>
        <dsp:cNvPr id="0" name=""/>
        <dsp:cNvSpPr/>
      </dsp:nvSpPr>
      <dsp:spPr>
        <a:xfrm>
          <a:off x="7040" y="1108520"/>
          <a:ext cx="3078263" cy="184695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a:t>3/26-3/31</a:t>
          </a:r>
        </a:p>
        <a:p>
          <a:pPr marL="0" lvl="0" indent="0" algn="ctr" defTabSz="1111250">
            <a:lnSpc>
              <a:spcPct val="90000"/>
            </a:lnSpc>
            <a:spcBef>
              <a:spcPct val="0"/>
            </a:spcBef>
            <a:spcAft>
              <a:spcPct val="35000"/>
            </a:spcAft>
            <a:buNone/>
          </a:pPr>
          <a:r>
            <a:rPr lang="fr-FR" altLang="zh-CN" sz="2500" kern="1200"/>
            <a:t>Materials modification  and </a:t>
          </a:r>
          <a:r>
            <a:rPr lang="en-US" altLang="zh-CN" sz="2500" kern="1200"/>
            <a:t>program design</a:t>
          </a:r>
          <a:endParaRPr lang="zh-CN" altLang="en-US" sz="2500" kern="1200"/>
        </a:p>
      </dsp:txBody>
      <dsp:txXfrm>
        <a:off x="61136" y="1162616"/>
        <a:ext cx="2970071" cy="1738765"/>
      </dsp:txXfrm>
    </dsp:sp>
    <dsp:sp modelId="{9664DFA6-21AF-4A17-98EC-B579036433E2}">
      <dsp:nvSpPr>
        <dsp:cNvPr id="0" name=""/>
        <dsp:cNvSpPr/>
      </dsp:nvSpPr>
      <dsp:spPr>
        <a:xfrm>
          <a:off x="3393130" y="1650294"/>
          <a:ext cx="652591" cy="7634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393130" y="1802976"/>
        <a:ext cx="456814" cy="458045"/>
      </dsp:txXfrm>
    </dsp:sp>
    <dsp:sp modelId="{AB99C0DC-88E1-4E85-A247-40B123F83713}">
      <dsp:nvSpPr>
        <dsp:cNvPr id="0" name=""/>
        <dsp:cNvSpPr/>
      </dsp:nvSpPr>
      <dsp:spPr>
        <a:xfrm>
          <a:off x="4316609" y="1108520"/>
          <a:ext cx="3078263" cy="184695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a:t>4/1-4/14</a:t>
          </a:r>
        </a:p>
        <a:p>
          <a:pPr marL="0" lvl="0" indent="0" algn="ctr" defTabSz="1111250">
            <a:lnSpc>
              <a:spcPct val="90000"/>
            </a:lnSpc>
            <a:spcBef>
              <a:spcPct val="0"/>
            </a:spcBef>
            <a:spcAft>
              <a:spcPct val="35000"/>
            </a:spcAft>
            <a:buNone/>
          </a:pPr>
          <a:r>
            <a:rPr lang="en-US" altLang="zh-CN" sz="2500" kern="1200"/>
            <a:t>Participants recruitment and data collection</a:t>
          </a:r>
          <a:endParaRPr lang="zh-CN" altLang="en-US" sz="2500" kern="1200"/>
        </a:p>
      </dsp:txBody>
      <dsp:txXfrm>
        <a:off x="4370705" y="1162616"/>
        <a:ext cx="2970071" cy="1738765"/>
      </dsp:txXfrm>
    </dsp:sp>
    <dsp:sp modelId="{256FC296-9EB9-472A-AD6E-44FE14C38B9B}">
      <dsp:nvSpPr>
        <dsp:cNvPr id="0" name=""/>
        <dsp:cNvSpPr/>
      </dsp:nvSpPr>
      <dsp:spPr>
        <a:xfrm>
          <a:off x="7702698" y="1650294"/>
          <a:ext cx="652591" cy="7634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7702698" y="1802976"/>
        <a:ext cx="456814" cy="458045"/>
      </dsp:txXfrm>
    </dsp:sp>
    <dsp:sp modelId="{AD77D4CC-F5BE-4051-88FD-E6771FE3508B}">
      <dsp:nvSpPr>
        <dsp:cNvPr id="0" name=""/>
        <dsp:cNvSpPr/>
      </dsp:nvSpPr>
      <dsp:spPr>
        <a:xfrm>
          <a:off x="8626177" y="1108520"/>
          <a:ext cx="3078263" cy="184695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a:t>4/15-4/20</a:t>
          </a:r>
        </a:p>
        <a:p>
          <a:pPr marL="0" lvl="0" indent="0" algn="ctr" defTabSz="1111250">
            <a:lnSpc>
              <a:spcPct val="90000"/>
            </a:lnSpc>
            <a:spcBef>
              <a:spcPct val="0"/>
            </a:spcBef>
            <a:spcAft>
              <a:spcPct val="35000"/>
            </a:spcAft>
            <a:buNone/>
          </a:pPr>
          <a:r>
            <a:rPr lang="en-US" altLang="zh-CN" sz="2500" kern="1200"/>
            <a:t>Data analysis</a:t>
          </a:r>
          <a:endParaRPr lang="zh-CN" altLang="en-US" sz="2500" kern="1200"/>
        </a:p>
      </dsp:txBody>
      <dsp:txXfrm>
        <a:off x="8680273" y="1162616"/>
        <a:ext cx="2970071" cy="1738765"/>
      </dsp:txXfrm>
    </dsp:sp>
    <dsp:sp modelId="{6CE0C13F-93C7-415B-97E5-8C7FAED2DCDC}">
      <dsp:nvSpPr>
        <dsp:cNvPr id="0" name=""/>
        <dsp:cNvSpPr/>
      </dsp:nvSpPr>
      <dsp:spPr>
        <a:xfrm>
          <a:off x="12012267" y="1650294"/>
          <a:ext cx="652591" cy="7634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12012267" y="1802976"/>
        <a:ext cx="456814" cy="458045"/>
      </dsp:txXfrm>
    </dsp:sp>
    <dsp:sp modelId="{2329BCA6-99F8-4D17-8C5E-A2ADF0E0AB35}">
      <dsp:nvSpPr>
        <dsp:cNvPr id="0" name=""/>
        <dsp:cNvSpPr/>
      </dsp:nvSpPr>
      <dsp:spPr>
        <a:xfrm>
          <a:off x="12935746" y="1108520"/>
          <a:ext cx="3078263" cy="184695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a:t>4/20-4/28</a:t>
          </a:r>
        </a:p>
        <a:p>
          <a:pPr marL="0" lvl="0" indent="0" algn="ctr" defTabSz="1111250">
            <a:lnSpc>
              <a:spcPct val="90000"/>
            </a:lnSpc>
            <a:spcBef>
              <a:spcPct val="0"/>
            </a:spcBef>
            <a:spcAft>
              <a:spcPct val="35000"/>
            </a:spcAft>
            <a:buNone/>
          </a:pPr>
          <a:r>
            <a:rPr lang="en-US" altLang="zh-CN" sz="2500" kern="1200"/>
            <a:t>Result reporting</a:t>
          </a:r>
          <a:endParaRPr lang="zh-CN" altLang="en-US" sz="2500" kern="1200"/>
        </a:p>
      </dsp:txBody>
      <dsp:txXfrm>
        <a:off x="12989842" y="1162616"/>
        <a:ext cx="2970071" cy="17387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DAA7F-45E1-8D4E-9D33-D3FFEFFE1E1D}" type="datetimeFigureOut">
              <a:rPr lang="en-MO" smtClean="0"/>
              <a:t>03/25/2024</a:t>
            </a:fld>
            <a:endParaRPr lang="en-M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FD410-E315-344B-AA78-F9D4F1DA1DAF}" type="slidenum">
              <a:rPr lang="en-MO" smtClean="0"/>
              <a:t>‹#›</a:t>
            </a:fld>
            <a:endParaRPr lang="en-MO"/>
          </a:p>
        </p:txBody>
      </p:sp>
    </p:spTree>
    <p:extLst>
      <p:ext uri="{BB962C8B-B14F-4D97-AF65-F5344CB8AC3E}">
        <p14:creationId xmlns:p14="http://schemas.microsoft.com/office/powerpoint/2010/main" val="209785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a:solidFill>
                  <a:srgbClr val="202122"/>
                </a:solidFill>
                <a:effectLst/>
                <a:highlight>
                  <a:srgbClr val="FFFFFF"/>
                </a:highlight>
                <a:latin typeface="Arial" panose="020B0604020202020204" pitchFamily="34" charset="0"/>
              </a:rPr>
              <a:t>不是，怎么还放照片？？</a:t>
            </a:r>
            <a:endParaRPr lang="en-US" sz="1200" b="0" i="0">
              <a:solidFill>
                <a:srgbClr val="202122"/>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60FD410-E315-344B-AA78-F9D4F1DA1DAF}" type="slidenum">
              <a:rPr lang="en-MO" smtClean="0"/>
              <a:t>2</a:t>
            </a:fld>
            <a:endParaRPr lang="en-MO"/>
          </a:p>
        </p:txBody>
      </p:sp>
    </p:spTree>
    <p:extLst>
      <p:ext uri="{BB962C8B-B14F-4D97-AF65-F5344CB8AC3E}">
        <p14:creationId xmlns:p14="http://schemas.microsoft.com/office/powerpoint/2010/main" val="81530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t>For these two experiments </a:t>
            </a:r>
            <a:r>
              <a:rPr lang="zh-CN" altLang="en-US">
                <a:ea typeface="等线"/>
              </a:rPr>
              <a:t> </a:t>
            </a:r>
            <a:r>
              <a:rPr lang="en-US"/>
              <a:t>aims</a:t>
            </a:r>
            <a:r>
              <a:rPr lang="zh-CN" altLang="en-US">
                <a:ea typeface="等线"/>
              </a:rPr>
              <a:t> </a:t>
            </a:r>
            <a:r>
              <a:rPr lang="en-US"/>
              <a:t>to</a:t>
            </a:r>
            <a:r>
              <a:rPr lang="zh-CN" altLang="en-US">
                <a:ea typeface="等线"/>
              </a:rPr>
              <a:t> </a:t>
            </a:r>
            <a:r>
              <a:rPr lang="en-US"/>
              <a:t>demonstrate</a:t>
            </a:r>
            <a:r>
              <a:rPr lang="zh-CN" altLang="en-US">
                <a:ea typeface="等线"/>
              </a:rPr>
              <a:t> </a:t>
            </a:r>
            <a:r>
              <a:rPr lang="en-US"/>
              <a:t>that</a:t>
            </a:r>
            <a:r>
              <a:rPr lang="zh-CN" altLang="en-US">
                <a:ea typeface="等线"/>
              </a:rPr>
              <a:t> </a:t>
            </a:r>
            <a:r>
              <a:rPr lang="en-US"/>
              <a:t>the</a:t>
            </a:r>
            <a:r>
              <a:rPr lang="zh-CN" altLang="en-US">
                <a:ea typeface="等线"/>
              </a:rPr>
              <a:t> </a:t>
            </a:r>
            <a:r>
              <a:rPr lang="en-US" altLang="zh-CN" err="1">
                <a:ea typeface="等线"/>
              </a:rPr>
              <a:t>tDCS</a:t>
            </a:r>
            <a:r>
              <a:rPr lang="zh-CN" altLang="en-US">
                <a:ea typeface="等线"/>
              </a:rPr>
              <a:t> </a:t>
            </a:r>
            <a:r>
              <a:rPr lang="en-US" altLang="zh-CN">
                <a:ea typeface="等线"/>
              </a:rPr>
              <a:t>intervention</a:t>
            </a:r>
            <a:r>
              <a:rPr lang="zh-CN" altLang="en-US">
                <a:ea typeface="等线"/>
              </a:rPr>
              <a:t> </a:t>
            </a:r>
            <a:r>
              <a:rPr lang="en-US" altLang="zh-CN">
                <a:ea typeface="等线"/>
              </a:rPr>
              <a:t>in</a:t>
            </a:r>
            <a:r>
              <a:rPr lang="zh-CN" altLang="en-US">
                <a:ea typeface="等线"/>
              </a:rPr>
              <a:t> </a:t>
            </a:r>
            <a:r>
              <a:rPr lang="en-US" altLang="zh-CN">
                <a:ea typeface="等线"/>
              </a:rPr>
              <a:t>the</a:t>
            </a:r>
            <a:r>
              <a:rPr lang="zh-CN" altLang="en-US">
                <a:ea typeface="等线"/>
              </a:rPr>
              <a:t> </a:t>
            </a:r>
            <a:r>
              <a:rPr lang="en-US" altLang="zh-CN">
                <a:ea typeface="等线"/>
              </a:rPr>
              <a:t>modified</a:t>
            </a:r>
            <a:r>
              <a:rPr lang="zh-CN" altLang="en-US">
                <a:ea typeface="等线"/>
              </a:rPr>
              <a:t> </a:t>
            </a:r>
            <a:r>
              <a:rPr lang="en-US" altLang="zh-CN">
                <a:ea typeface="等线"/>
              </a:rPr>
              <a:t>brain</a:t>
            </a:r>
            <a:r>
              <a:rPr lang="zh-CN" altLang="en-US">
                <a:ea typeface="等线"/>
              </a:rPr>
              <a:t> </a:t>
            </a:r>
            <a:r>
              <a:rPr lang="en-US" altLang="zh-CN">
                <a:ea typeface="等线"/>
              </a:rPr>
              <a:t>region</a:t>
            </a:r>
            <a:r>
              <a:rPr lang="zh-CN" altLang="en-US">
                <a:ea typeface="等线"/>
              </a:rPr>
              <a:t> </a:t>
            </a:r>
            <a:r>
              <a:rPr lang="en-US" altLang="zh-CN">
                <a:ea typeface="等线"/>
              </a:rPr>
              <a:t>is</a:t>
            </a:r>
            <a:r>
              <a:rPr lang="zh-CN" altLang="en-US">
                <a:ea typeface="等线"/>
              </a:rPr>
              <a:t> </a:t>
            </a:r>
            <a:r>
              <a:rPr lang="en-US" altLang="zh-CN">
                <a:ea typeface="等线"/>
              </a:rPr>
              <a:t>associated</a:t>
            </a:r>
            <a:r>
              <a:rPr lang="zh-CN" altLang="en-US">
                <a:ea typeface="等线"/>
              </a:rPr>
              <a:t> </a:t>
            </a:r>
            <a:r>
              <a:rPr lang="en-US" altLang="zh-CN">
                <a:ea typeface="等线"/>
              </a:rPr>
              <a:t>with</a:t>
            </a:r>
            <a:r>
              <a:rPr lang="zh-CN" altLang="en-US">
                <a:ea typeface="等线"/>
              </a:rPr>
              <a:t> </a:t>
            </a:r>
            <a:r>
              <a:rPr lang="en-US" altLang="zh-CN" err="1">
                <a:ea typeface="等线"/>
              </a:rPr>
              <a:t>behavioural</a:t>
            </a:r>
            <a:r>
              <a:rPr lang="zh-CN" altLang="en-US">
                <a:ea typeface="等线"/>
              </a:rPr>
              <a:t> </a:t>
            </a:r>
            <a:r>
              <a:rPr lang="en-US" altLang="zh-CN">
                <a:ea typeface="等线"/>
              </a:rPr>
              <a:t>changes</a:t>
            </a:r>
            <a:r>
              <a:rPr lang="zh-CN" altLang="en-US">
                <a:ea typeface="等线"/>
              </a:rPr>
              <a:t> </a:t>
            </a:r>
            <a:r>
              <a:rPr lang="en-US" altLang="zh-CN">
                <a:ea typeface="等线"/>
              </a:rPr>
              <a:t>in</a:t>
            </a:r>
            <a:r>
              <a:rPr lang="zh-CN" altLang="en-US">
                <a:ea typeface="等线"/>
              </a:rPr>
              <a:t> </a:t>
            </a:r>
            <a:r>
              <a:rPr lang="en-US" altLang="zh-CN">
                <a:ea typeface="等线"/>
              </a:rPr>
              <a:t>moral</a:t>
            </a:r>
            <a:r>
              <a:rPr lang="zh-CN" altLang="en-US">
                <a:ea typeface="等线"/>
              </a:rPr>
              <a:t> </a:t>
            </a:r>
            <a:r>
              <a:rPr lang="en-US" altLang="zh-CN">
                <a:ea typeface="等线"/>
              </a:rPr>
              <a:t>processing,</a:t>
            </a:r>
            <a:r>
              <a:rPr lang="zh-CN" altLang="en-US">
                <a:ea typeface="等线"/>
              </a:rPr>
              <a:t> </a:t>
            </a:r>
            <a:r>
              <a:rPr lang="en-US" altLang="zh-CN">
                <a:ea typeface="等线"/>
              </a:rPr>
              <a:t>thus</a:t>
            </a:r>
            <a:r>
              <a:rPr lang="zh-CN" altLang="en-US">
                <a:ea typeface="等线"/>
              </a:rPr>
              <a:t> </a:t>
            </a:r>
            <a:r>
              <a:rPr lang="en-US" altLang="zh-CN">
                <a:ea typeface="等线"/>
              </a:rPr>
              <a:t>demonstrating</a:t>
            </a:r>
            <a:r>
              <a:rPr lang="zh-CN" altLang="en-US">
                <a:ea typeface="等线"/>
              </a:rPr>
              <a:t> </a:t>
            </a:r>
            <a:r>
              <a:rPr lang="en-US" altLang="zh-CN">
                <a:ea typeface="等线"/>
              </a:rPr>
              <a:t>that</a:t>
            </a:r>
            <a:r>
              <a:rPr lang="zh-CN" altLang="en-US">
                <a:ea typeface="等线"/>
              </a:rPr>
              <a:t> </a:t>
            </a:r>
            <a:r>
              <a:rPr lang="en-US" altLang="zh-CN">
                <a:ea typeface="等线"/>
              </a:rPr>
              <a:t>the</a:t>
            </a:r>
            <a:r>
              <a:rPr lang="zh-CN" altLang="en-US">
                <a:ea typeface="等线"/>
              </a:rPr>
              <a:t> </a:t>
            </a:r>
            <a:r>
              <a:rPr lang="en-US" altLang="zh-CN">
                <a:ea typeface="等线"/>
              </a:rPr>
              <a:t>RTPJ</a:t>
            </a:r>
            <a:r>
              <a:rPr lang="zh-CN" altLang="en-US">
                <a:ea typeface="等线"/>
              </a:rPr>
              <a:t> </a:t>
            </a:r>
            <a:r>
              <a:rPr lang="en-US" altLang="zh-CN">
                <a:ea typeface="等线"/>
              </a:rPr>
              <a:t>is</a:t>
            </a:r>
            <a:r>
              <a:rPr lang="zh-CN" altLang="en-US">
                <a:ea typeface="等线"/>
              </a:rPr>
              <a:t> </a:t>
            </a:r>
            <a:r>
              <a:rPr lang="en-US" altLang="zh-CN">
                <a:ea typeface="等线"/>
              </a:rPr>
              <a:t>"causally</a:t>
            </a:r>
            <a:r>
              <a:rPr lang="zh-CN" altLang="en-US">
                <a:ea typeface="等线"/>
              </a:rPr>
              <a:t> </a:t>
            </a:r>
            <a:r>
              <a:rPr lang="en-US" altLang="zh-CN">
                <a:ea typeface="等线"/>
              </a:rPr>
              <a:t>related"</a:t>
            </a:r>
            <a:r>
              <a:rPr lang="zh-CN" altLang="en-US">
                <a:ea typeface="等线"/>
              </a:rPr>
              <a:t> </a:t>
            </a:r>
            <a:r>
              <a:rPr lang="en-US" altLang="zh-CN">
                <a:ea typeface="等线"/>
              </a:rPr>
              <a:t>to</a:t>
            </a:r>
            <a:r>
              <a:rPr lang="zh-CN" altLang="en-US">
                <a:ea typeface="等线"/>
              </a:rPr>
              <a:t> </a:t>
            </a:r>
            <a:r>
              <a:rPr lang="en-US" altLang="zh-CN">
                <a:ea typeface="等线"/>
              </a:rPr>
              <a:t>the</a:t>
            </a:r>
            <a:r>
              <a:rPr lang="zh-CN" altLang="en-US">
                <a:ea typeface="等线"/>
              </a:rPr>
              <a:t> </a:t>
            </a:r>
            <a:r>
              <a:rPr lang="en-US" altLang="zh-CN">
                <a:ea typeface="等线"/>
              </a:rPr>
              <a:t>processing</a:t>
            </a:r>
            <a:r>
              <a:rPr lang="zh-CN" altLang="en-US">
                <a:ea typeface="等线"/>
              </a:rPr>
              <a:t> </a:t>
            </a:r>
            <a:r>
              <a:rPr lang="en-US" altLang="zh-CN">
                <a:ea typeface="等线"/>
              </a:rPr>
              <a:t>of</a:t>
            </a:r>
            <a:r>
              <a:rPr lang="zh-CN" altLang="en-US">
                <a:ea typeface="等线"/>
              </a:rPr>
              <a:t> </a:t>
            </a:r>
            <a:r>
              <a:rPr lang="en-US" altLang="zh-CN">
                <a:ea typeface="等线"/>
              </a:rPr>
              <a:t>moral</a:t>
            </a:r>
            <a:r>
              <a:rPr lang="zh-CN" altLang="en-US">
                <a:ea typeface="等线"/>
              </a:rPr>
              <a:t> </a:t>
            </a:r>
            <a:r>
              <a:rPr lang="en-US" altLang="zh-CN">
                <a:ea typeface="等线"/>
              </a:rPr>
              <a:t>intentions.</a:t>
            </a:r>
            <a:endParaRPr lang="en-US">
              <a:ea typeface="等线"/>
            </a:endParaRPr>
          </a:p>
          <a:p>
            <a:endParaRPr lang="en-US" altLang="zh-CN">
              <a:ea typeface="等线"/>
            </a:endParaRPr>
          </a:p>
          <a:p>
            <a:r>
              <a:rPr lang="en-US" altLang="zh-CN" err="1">
                <a:ea typeface="等线"/>
              </a:rPr>
              <a:t>关于为什么不选左侧：有研究发现左侧颞顶联合区（the</a:t>
            </a:r>
            <a:r>
              <a:rPr lang="en-US" altLang="zh-CN">
                <a:ea typeface="等线"/>
              </a:rPr>
              <a:t> left temporo-parietal </a:t>
            </a:r>
            <a:r>
              <a:rPr lang="en-US" altLang="zh-CN" err="1">
                <a:ea typeface="等线"/>
              </a:rPr>
              <a:t>junction，LTPJ）在加工非心理信息（如错误信号）的时候也有高度激活</a:t>
            </a:r>
            <a:r>
              <a:rPr lang="en-US" altLang="zh-CN">
                <a:ea typeface="等线"/>
              </a:rPr>
              <a:t>，</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Due to </a:t>
            </a:r>
            <a:r>
              <a:rPr lang="en-US" altLang="zh-CN"/>
              <a:t>the</a:t>
            </a:r>
            <a:r>
              <a:rPr lang="zh-CN" altLang="en-US"/>
              <a:t> </a:t>
            </a:r>
            <a:r>
              <a:rPr lang="en-US" altLang="zh-CN"/>
              <a:t>time</a:t>
            </a:r>
            <a:r>
              <a:rPr lang="zh-CN" altLang="en-US"/>
              <a:t> </a:t>
            </a:r>
            <a:r>
              <a:rPr lang="en-US" altLang="zh-CN"/>
              <a:t>I only explain the results high lighted in red.</a:t>
            </a:r>
          </a:p>
          <a:p>
            <a:r>
              <a:rPr lang="zh-CN" altLang="en-US"/>
              <a:t>先看实验四结果，图</a:t>
            </a:r>
            <a:r>
              <a:rPr lang="en-US" altLang="zh-CN"/>
              <a:t>28</a:t>
            </a:r>
            <a:r>
              <a:rPr lang="zh-CN" altLang="en-US"/>
              <a:t>表明。。</a:t>
            </a:r>
            <a:endParaRPr lang="en-US" altLang="zh-CN"/>
          </a:p>
          <a:p>
            <a:r>
              <a:rPr lang="zh-CN" altLang="en-US"/>
              <a:t>图</a:t>
            </a:r>
            <a:r>
              <a:rPr lang="en-US" altLang="zh-CN"/>
              <a:t>29</a:t>
            </a:r>
            <a:r>
              <a:rPr lang="zh-CN" altLang="en-US"/>
              <a:t>表明。。。</a:t>
            </a:r>
            <a:endParaRPr lang="en-US" altLang="zh-CN"/>
          </a:p>
          <a:p>
            <a:endParaRPr lang="en-US" altLang="zh-CN"/>
          </a:p>
          <a:p>
            <a:r>
              <a:rPr lang="en-US" altLang="zh-CN"/>
              <a:t>(</a:t>
            </a:r>
            <a:r>
              <a:rPr lang="zh-CN" altLang="en-US"/>
              <a:t>左一</a:t>
            </a:r>
            <a:r>
              <a:rPr lang="en-US" altLang="zh-CN"/>
              <a:t>)</a:t>
            </a:r>
            <a:endParaRPr lang="en-MO" altLang="zh-CN"/>
          </a:p>
          <a:p>
            <a:pPr marL="342900" indent="-342900">
              <a:buFont typeface="Arial" panose="020B0604020202020204" pitchFamily="34" charset="0"/>
              <a:buChar char="•"/>
            </a:pPr>
            <a:r>
              <a:rPr lang="zh-CN" altLang="en-US" sz="1200">
                <a:solidFill>
                  <a:srgbClr val="000000"/>
                </a:solidFill>
                <a:effectLst/>
                <a:latin typeface="宋体" panose="02010600030101010101" pitchFamily="2" charset="-122"/>
                <a:ea typeface="宋体" panose="02010600030101010101" pitchFamily="2" charset="-122"/>
              </a:rPr>
              <a:t>意图主效应显著</a:t>
            </a:r>
            <a:r>
              <a:rPr lang="en-US" altLang="zh-CN" sz="1200">
                <a:solidFill>
                  <a:srgbClr val="000000"/>
                </a:solidFill>
                <a:latin typeface="宋体" panose="02010600030101010101" pitchFamily="2" charset="-122"/>
                <a:ea typeface="宋体" panose="02010600030101010101" pitchFamily="2" charset="-122"/>
              </a:rPr>
              <a:t>:</a:t>
            </a:r>
            <a:r>
              <a:rPr lang="zh-CN" altLang="en-US" sz="1200">
                <a:solidFill>
                  <a:srgbClr val="000000"/>
                </a:solidFill>
                <a:effectLst/>
                <a:latin typeface="宋体" panose="02010600030101010101" pitchFamily="2" charset="-122"/>
                <a:ea typeface="宋体" panose="02010600030101010101" pitchFamily="2" charset="-122"/>
              </a:rPr>
              <a:t>负性意图的谴责度显著高于中性意图</a:t>
            </a:r>
            <a:endParaRPr lang="en-US" altLang="zh-CN" sz="1200">
              <a:solidFill>
                <a:srgbClr val="000000"/>
              </a:solidFill>
              <a:effectLst/>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1200">
                <a:solidFill>
                  <a:srgbClr val="000000"/>
                </a:solidFill>
                <a:effectLst/>
                <a:latin typeface="宋体" panose="02010600030101010101" pitchFamily="2" charset="-122"/>
                <a:ea typeface="宋体" panose="02010600030101010101" pitchFamily="2" charset="-122"/>
              </a:rPr>
              <a:t>结果主效应显著</a:t>
            </a:r>
            <a:r>
              <a:rPr lang="en-US" altLang="zh-CN" sz="1200">
                <a:solidFill>
                  <a:srgbClr val="000000"/>
                </a:solidFill>
                <a:effectLst/>
                <a:latin typeface="宋体" panose="02010600030101010101" pitchFamily="2" charset="-122"/>
                <a:ea typeface="宋体" panose="02010600030101010101" pitchFamily="2" charset="-122"/>
              </a:rPr>
              <a:t>:</a:t>
            </a:r>
            <a:r>
              <a:rPr lang="zh-CN" altLang="en-US" sz="1200">
                <a:solidFill>
                  <a:srgbClr val="000000"/>
                </a:solidFill>
                <a:effectLst/>
                <a:latin typeface="宋体" panose="02010600030101010101" pitchFamily="2" charset="-122"/>
                <a:ea typeface="宋体" panose="02010600030101010101" pitchFamily="2" charset="-122"/>
              </a:rPr>
              <a:t>负性结果的谴责度显著高于中性结果</a:t>
            </a:r>
            <a:endParaRPr lang="en-US" altLang="zh-CN" sz="1200">
              <a:solidFill>
                <a:srgbClr val="000000"/>
              </a:solidFill>
              <a:effectLst/>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1200">
                <a:solidFill>
                  <a:srgbClr val="000000"/>
                </a:solidFill>
                <a:effectLst/>
                <a:latin typeface="宋体" panose="02010600030101010101" pitchFamily="2" charset="-122"/>
                <a:ea typeface="宋体" panose="02010600030101010101" pitchFamily="2" charset="-122"/>
              </a:rPr>
              <a:t>其余效应都不显著。</a:t>
            </a:r>
            <a:endParaRPr lang="en-MO" altLang="zh-CN" sz="1200">
              <a:solidFill>
                <a:srgbClr val="000000"/>
              </a:solidFill>
              <a:effectLst/>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endParaRPr lang="zh-CN" altLang="en-US" sz="1600">
              <a:solidFill>
                <a:srgbClr val="FF0000"/>
              </a:solidFill>
            </a:endParaRPr>
          </a:p>
          <a:p>
            <a:r>
              <a:rPr lang="en-MO" altLang="zh-CN"/>
              <a:t>(</a:t>
            </a:r>
            <a:r>
              <a:rPr lang="zh-CN" altLang="en-US"/>
              <a:t>左二</a:t>
            </a:r>
            <a:r>
              <a:rPr lang="en-US" altLang="zh-CN"/>
              <a:t>)</a:t>
            </a: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意图与结果的交互作用显著</a:t>
            </a:r>
            <a:r>
              <a:rPr lang="en-US" altLang="zh-CN" sz="1800">
                <a:solidFill>
                  <a:srgbClr val="000000"/>
                </a:solidFill>
                <a:effectLst/>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负性意图下，负性结果的反应时</a:t>
            </a:r>
            <a:r>
              <a:rPr lang="en-US" altLang="zh-CN">
                <a:solidFill>
                  <a:srgbClr val="000000"/>
                </a:solidFill>
                <a:effectLst/>
                <a:latin typeface="宋体" panose="02010600030101010101" pitchFamily="2" charset="-122"/>
                <a:ea typeface="宋体" panose="02010600030101010101" pitchFamily="2" charset="-122"/>
              </a:rPr>
              <a:t>&lt;</a:t>
            </a:r>
            <a:r>
              <a:rPr lang="zh-CN" altLang="en-US">
                <a:solidFill>
                  <a:srgbClr val="000000"/>
                </a:solidFill>
                <a:effectLst/>
                <a:latin typeface="宋体" panose="02010600030101010101" pitchFamily="2" charset="-122"/>
                <a:ea typeface="宋体" panose="02010600030101010101" pitchFamily="2" charset="-122"/>
              </a:rPr>
              <a:t>中性结果</a:t>
            </a:r>
            <a:endParaRPr lang="zh-CN" altLang="en-US" sz="2400"/>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中性意图下，负性结果的反应时</a:t>
            </a:r>
            <a:r>
              <a:rPr lang="en-US" altLang="zh-CN">
                <a:solidFill>
                  <a:srgbClr val="000000"/>
                </a:solidFill>
                <a:effectLst/>
                <a:latin typeface="宋体" panose="02010600030101010101" pitchFamily="2" charset="-122"/>
                <a:ea typeface="宋体" panose="02010600030101010101" pitchFamily="2" charset="-122"/>
              </a:rPr>
              <a:t>&gt;</a:t>
            </a:r>
            <a:r>
              <a:rPr lang="zh-CN" altLang="en-US">
                <a:solidFill>
                  <a:srgbClr val="000000"/>
                </a:solidFill>
                <a:effectLst/>
                <a:latin typeface="宋体" panose="02010600030101010101" pitchFamily="2" charset="-122"/>
                <a:ea typeface="宋体" panose="02010600030101010101" pitchFamily="2" charset="-122"/>
              </a:rPr>
              <a:t>中性结果。</a:t>
            </a:r>
            <a:endParaRPr lang="en-US" altLang="zh-CN" sz="180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err="1">
                <a:solidFill>
                  <a:srgbClr val="FF0000"/>
                </a:solidFill>
                <a:effectLst/>
                <a:latin typeface="Times New Roman" panose="02020603050405020304" pitchFamily="18" charset="0"/>
              </a:rPr>
              <a:t>tDCS</a:t>
            </a:r>
            <a:r>
              <a:rPr lang="zh-CN" altLang="en-US" sz="1800">
                <a:solidFill>
                  <a:srgbClr val="FF0000"/>
                </a:solidFill>
                <a:effectLst/>
                <a:latin typeface="宋体" panose="02010600030101010101" pitchFamily="2" charset="-122"/>
                <a:ea typeface="宋体" panose="02010600030101010101" pitchFamily="2" charset="-122"/>
              </a:rPr>
              <a:t>与意图、结果的交互作用显著</a:t>
            </a:r>
            <a:r>
              <a:rPr lang="en-US" altLang="zh-CN" sz="1800">
                <a:solidFill>
                  <a:srgbClr val="000000"/>
                </a:solidFill>
                <a:effectLst/>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负性意图</a:t>
            </a:r>
            <a:r>
              <a:rPr lang="en-US" altLang="zh-CN">
                <a:solidFill>
                  <a:srgbClr val="000000"/>
                </a:solidFill>
                <a:effectLst/>
                <a:latin typeface="宋体" panose="02010600030101010101" pitchFamily="2" charset="-122"/>
                <a:ea typeface="宋体" panose="02010600030101010101" pitchFamily="2" charset="-122"/>
              </a:rPr>
              <a:t>-</a:t>
            </a:r>
            <a:r>
              <a:rPr lang="zh-CN" altLang="en-US">
                <a:solidFill>
                  <a:srgbClr val="000000"/>
                </a:solidFill>
                <a:effectLst/>
                <a:latin typeface="宋体" panose="02010600030101010101" pitchFamily="2" charset="-122"/>
                <a:ea typeface="宋体" panose="02010600030101010101" pitchFamily="2" charset="-122"/>
              </a:rPr>
              <a:t>中性结果条件下，</a:t>
            </a:r>
            <a:r>
              <a:rPr lang="zh-CN" altLang="en-US">
                <a:solidFill>
                  <a:srgbClr val="FF0000"/>
                </a:solidFill>
                <a:effectLst/>
                <a:latin typeface="宋体" panose="02010600030101010101" pitchFamily="2" charset="-122"/>
                <a:ea typeface="宋体" panose="02010600030101010101" pitchFamily="2" charset="-122"/>
              </a:rPr>
              <a:t>阴极刺激反应时显著短于假刺激</a:t>
            </a:r>
            <a:endParaRPr lang="en-US" altLang="zh-CN">
              <a:solidFill>
                <a:srgbClr val="FF0000"/>
              </a:solidFill>
              <a:effectLst/>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而在中性意图</a:t>
            </a:r>
            <a:r>
              <a:rPr lang="en-US" altLang="zh-CN">
                <a:solidFill>
                  <a:srgbClr val="000000"/>
                </a:solidFill>
                <a:effectLst/>
                <a:latin typeface="宋体" panose="02010600030101010101" pitchFamily="2" charset="-122"/>
                <a:ea typeface="宋体" panose="02010600030101010101" pitchFamily="2" charset="-122"/>
              </a:rPr>
              <a:t>-</a:t>
            </a:r>
            <a:r>
              <a:rPr lang="zh-CN" altLang="en-US">
                <a:solidFill>
                  <a:srgbClr val="000000"/>
                </a:solidFill>
                <a:effectLst/>
                <a:latin typeface="宋体" panose="02010600030101010101" pitchFamily="2" charset="-122"/>
                <a:ea typeface="宋体" panose="02010600030101010101" pitchFamily="2" charset="-122"/>
              </a:rPr>
              <a:t>中性结果、中性意图</a:t>
            </a:r>
            <a:r>
              <a:rPr lang="en-US" altLang="zh-CN">
                <a:solidFill>
                  <a:srgbClr val="000000"/>
                </a:solidFill>
                <a:effectLst/>
                <a:latin typeface="宋体" panose="02010600030101010101" pitchFamily="2" charset="-122"/>
                <a:ea typeface="宋体" panose="02010600030101010101" pitchFamily="2" charset="-122"/>
              </a:rPr>
              <a:t>-</a:t>
            </a:r>
            <a:r>
              <a:rPr lang="zh-CN" altLang="en-US">
                <a:solidFill>
                  <a:srgbClr val="000000"/>
                </a:solidFill>
                <a:effectLst/>
                <a:latin typeface="宋体" panose="02010600030101010101" pitchFamily="2" charset="-122"/>
                <a:ea typeface="宋体" panose="02010600030101010101" pitchFamily="2" charset="-122"/>
              </a:rPr>
              <a:t>负性结果和负性意图</a:t>
            </a:r>
            <a:r>
              <a:rPr lang="en-US" altLang="zh-CN">
                <a:solidFill>
                  <a:srgbClr val="000000"/>
                </a:solidFill>
                <a:effectLst/>
                <a:latin typeface="宋体" panose="02010600030101010101" pitchFamily="2" charset="-122"/>
                <a:ea typeface="宋体" panose="02010600030101010101" pitchFamily="2" charset="-122"/>
              </a:rPr>
              <a:t>-</a:t>
            </a:r>
            <a:r>
              <a:rPr lang="zh-CN" altLang="en-US">
                <a:solidFill>
                  <a:srgbClr val="000000"/>
                </a:solidFill>
                <a:effectLst/>
                <a:latin typeface="宋体" panose="02010600030101010101" pitchFamily="2" charset="-122"/>
                <a:ea typeface="宋体" panose="02010600030101010101" pitchFamily="2" charset="-122"/>
              </a:rPr>
              <a:t>负性结果条件下，</a:t>
            </a:r>
            <a:r>
              <a:rPr lang="zh-CN" altLang="en-US">
                <a:solidFill>
                  <a:srgbClr val="FF0000"/>
                </a:solidFill>
                <a:effectLst/>
                <a:latin typeface="宋体" panose="02010600030101010101" pitchFamily="2" charset="-122"/>
                <a:ea typeface="宋体" panose="02010600030101010101" pitchFamily="2" charset="-122"/>
              </a:rPr>
              <a:t>阴极刺激与假刺激条件无显著差异</a:t>
            </a:r>
            <a:endParaRPr lang="en-US" altLang="zh-CN">
              <a:solidFill>
                <a:srgbClr val="FF0000"/>
              </a:solidFill>
              <a:effectLst/>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其余主效应和交互效应都不显著</a:t>
            </a:r>
            <a:endParaRPr lang="en-US" altLang="zh-CN">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800" b="1">
                <a:solidFill>
                  <a:srgbClr val="FF0000"/>
                </a:solidFill>
                <a:effectLst/>
                <a:latin typeface="宋体" panose="02010600030101010101" pitchFamily="2" charset="-122"/>
                <a:ea typeface="宋体" panose="02010600030101010101" pitchFamily="2" charset="-122"/>
              </a:rPr>
              <a:t>该结果表明 </a:t>
            </a:r>
            <a:r>
              <a:rPr lang="en-US" altLang="zh-CN" sz="1800" b="1" err="1">
                <a:solidFill>
                  <a:srgbClr val="FF0000"/>
                </a:solidFill>
                <a:effectLst/>
                <a:latin typeface="Times New Roman" panose="02020603050405020304" pitchFamily="18" charset="0"/>
              </a:rPr>
              <a:t>tDCS</a:t>
            </a:r>
            <a:r>
              <a:rPr lang="en-US" altLang="zh-CN" sz="1800" b="1">
                <a:solidFill>
                  <a:srgbClr val="FF0000"/>
                </a:solidFill>
                <a:effectLst/>
                <a:latin typeface="Times New Roman" panose="02020603050405020304" pitchFamily="18" charset="0"/>
              </a:rPr>
              <a:t> </a:t>
            </a:r>
            <a:r>
              <a:rPr lang="zh-CN" altLang="en-US" sz="1800" b="1">
                <a:solidFill>
                  <a:srgbClr val="FF0000"/>
                </a:solidFill>
                <a:effectLst/>
                <a:latin typeface="宋体" panose="02010600030101010101" pitchFamily="2" charset="-122"/>
                <a:ea typeface="宋体" panose="02010600030101010101" pitchFamily="2" charset="-122"/>
              </a:rPr>
              <a:t>阴极刺激导致个体做出道德判断的反应时显著缩短，且主要体现在伤人未遂条件下。 </a:t>
            </a:r>
            <a:endParaRPr lang="en-US" altLang="zh-CN"/>
          </a:p>
          <a:p>
            <a:endParaRPr lang="en-US" altLang="zh-CN"/>
          </a:p>
          <a:p>
            <a:r>
              <a:rPr lang="en-US" altLang="zh-CN"/>
              <a:t>(</a:t>
            </a:r>
            <a:r>
              <a:rPr lang="zh-CN" altLang="en-US"/>
              <a:t>右一</a:t>
            </a:r>
            <a:r>
              <a:rPr lang="en-US" altLang="zh-CN"/>
              <a:t>)</a:t>
            </a: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意图主效应显著</a:t>
            </a:r>
            <a:r>
              <a:rPr lang="en-US" altLang="zh-CN">
                <a:solidFill>
                  <a:srgbClr val="000000"/>
                </a:solidFill>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负性意图的谴责度显著高于中性意图， </a:t>
            </a:r>
            <a:endParaRPr lang="en-US" altLang="zh-CN" sz="180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结果主效应显著</a:t>
            </a:r>
            <a:r>
              <a:rPr lang="en-US" altLang="zh-CN" sz="1800">
                <a:solidFill>
                  <a:srgbClr val="000000"/>
                </a:solidFill>
                <a:effectLst/>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负性结果的谴责度显著高于中性结果</a:t>
            </a:r>
            <a:endParaRPr lang="en-US" altLang="zh-CN" sz="1800">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意图与结果的交互作用显著</a:t>
            </a:r>
            <a:r>
              <a:rPr lang="en-US" altLang="zh-CN">
                <a:solidFill>
                  <a:srgbClr val="000000"/>
                </a:solidFill>
                <a:latin typeface="宋体" panose="02010600030101010101" pitchFamily="2" charset="-122"/>
                <a:ea typeface="宋体" panose="02010600030101010101" pitchFamily="2" charset="-122"/>
              </a:rPr>
              <a:t>:</a:t>
            </a:r>
          </a:p>
          <a:p>
            <a:pPr marL="800100" lvl="1" indent="-34290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负性意图下中性结果与负性结果的差异显著小于中性意图下中性结果与负性结果的差异。 </a:t>
            </a:r>
            <a:endParaRPr lang="zh-CN" altLang="en-US" sz="2400"/>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其余效应都不显著。</a:t>
            </a:r>
            <a:endParaRPr lang="en-US" altLang="zh-CN">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此结果与实验二的行为结果趋势一致，</a:t>
            </a:r>
            <a:r>
              <a:rPr lang="zh-CN" altLang="en-US" sz="1800" b="1">
                <a:solidFill>
                  <a:srgbClr val="FF0000"/>
                </a:solidFill>
                <a:effectLst/>
                <a:latin typeface="宋体" panose="02010600030101010101" pitchFamily="2" charset="-122"/>
                <a:ea typeface="宋体" panose="02010600030101010101" pitchFamily="2" charset="-122"/>
              </a:rPr>
              <a:t>同时也表明 </a:t>
            </a:r>
            <a:r>
              <a:rPr lang="en-US" altLang="zh-CN" sz="1800" b="1" err="1">
                <a:solidFill>
                  <a:srgbClr val="FF0000"/>
                </a:solidFill>
                <a:effectLst/>
                <a:latin typeface="Times New Roman" panose="02020603050405020304" pitchFamily="18" charset="0"/>
              </a:rPr>
              <a:t>tDCS</a:t>
            </a:r>
            <a:r>
              <a:rPr lang="en-US" altLang="zh-CN" sz="1800" b="1">
                <a:solidFill>
                  <a:srgbClr val="FF0000"/>
                </a:solidFill>
                <a:effectLst/>
                <a:latin typeface="Times New Roman" panose="02020603050405020304" pitchFamily="18" charset="0"/>
              </a:rPr>
              <a:t> </a:t>
            </a:r>
            <a:r>
              <a:rPr lang="zh-CN" altLang="en-US" sz="1800" b="1">
                <a:solidFill>
                  <a:srgbClr val="FF0000"/>
                </a:solidFill>
                <a:effectLst/>
                <a:latin typeface="宋体" panose="02010600030101010101" pitchFamily="2" charset="-122"/>
                <a:ea typeface="宋体" panose="02010600030101010101" pitchFamily="2" charset="-122"/>
              </a:rPr>
              <a:t>阳极刺激对个体所做出的谴责度评分没有显著影响</a:t>
            </a:r>
            <a:r>
              <a:rPr lang="zh-CN" altLang="en-US" sz="1800">
                <a:solidFill>
                  <a:srgbClr val="000000"/>
                </a:solidFill>
                <a:effectLst/>
                <a:latin typeface="宋体" panose="02010600030101010101" pitchFamily="2" charset="-122"/>
                <a:ea typeface="宋体" panose="02010600030101010101" pitchFamily="2" charset="-122"/>
              </a:rPr>
              <a:t>。</a:t>
            </a:r>
            <a:endParaRPr lang="zh-CN" altLang="en-US" sz="3200">
              <a:solidFill>
                <a:srgbClr val="FF0000"/>
              </a:solidFill>
            </a:endParaRPr>
          </a:p>
          <a:p>
            <a:endParaRPr lang="en-US" altLang="zh-CN"/>
          </a:p>
          <a:p>
            <a:r>
              <a:rPr lang="en-US" altLang="zh-CN"/>
              <a:t>(</a:t>
            </a:r>
            <a:r>
              <a:rPr lang="zh-CN" altLang="en-US"/>
              <a:t>右二</a:t>
            </a:r>
            <a:r>
              <a:rPr lang="en-US" altLang="zh-CN"/>
              <a:t>)</a:t>
            </a: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结果主效应显著</a:t>
            </a:r>
            <a:r>
              <a:rPr lang="en-US" altLang="zh-CN" sz="1800">
                <a:solidFill>
                  <a:srgbClr val="000000"/>
                </a:solidFill>
                <a:effectLst/>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负性结果的反应时显著短于中性结果的反应时；</a:t>
            </a:r>
            <a:endParaRPr lang="en-US" altLang="zh-CN">
              <a:solidFill>
                <a:srgbClr val="000000"/>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800">
                <a:solidFill>
                  <a:srgbClr val="000000"/>
                </a:solidFill>
                <a:effectLst/>
                <a:latin typeface="宋体" panose="02010600030101010101" pitchFamily="2" charset="-122"/>
                <a:ea typeface="宋体" panose="02010600030101010101" pitchFamily="2" charset="-122"/>
              </a:rPr>
              <a:t>意图与结果的交互作用显著</a:t>
            </a:r>
            <a:r>
              <a:rPr lang="en-US" altLang="zh-CN">
                <a:solidFill>
                  <a:srgbClr val="000000"/>
                </a:solidFill>
                <a:latin typeface="宋体" panose="02010600030101010101" pitchFamily="2" charset="-122"/>
                <a:ea typeface="宋体" panose="02010600030101010101" pitchFamily="2" charset="-122"/>
              </a:rPr>
              <a:t>:</a:t>
            </a: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负性结果</a:t>
            </a:r>
            <a:r>
              <a:rPr lang="zh-CN" altLang="en-US" sz="1800">
                <a:solidFill>
                  <a:srgbClr val="000000"/>
                </a:solidFill>
                <a:effectLst/>
                <a:latin typeface="宋体" panose="02010600030101010101" pitchFamily="2" charset="-122"/>
                <a:ea typeface="宋体" panose="02010600030101010101" pitchFamily="2" charset="-122"/>
              </a:rPr>
              <a:t>的反应时显著短于中性结果，而在中性意图下，负性结果的反应时显著长于中性结果；</a:t>
            </a:r>
            <a:endParaRPr lang="en-US" altLang="zh-CN">
              <a:solidFill>
                <a:srgbClr val="000000"/>
              </a:solidFill>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err="1">
                <a:solidFill>
                  <a:srgbClr val="000000"/>
                </a:solidFill>
                <a:effectLst/>
                <a:latin typeface="Times New Roman" panose="02020603050405020304" pitchFamily="18" charset="0"/>
              </a:rPr>
              <a:t>tDCS</a:t>
            </a:r>
            <a:r>
              <a:rPr lang="en-US" altLang="zh-CN" sz="1800">
                <a:solidFill>
                  <a:srgbClr val="000000"/>
                </a:solidFill>
                <a:effectLst/>
                <a:latin typeface="Times New Roman" panose="02020603050405020304" pitchFamily="18" charset="0"/>
              </a:rPr>
              <a:t> </a:t>
            </a:r>
            <a:r>
              <a:rPr lang="zh-CN" altLang="en-US" sz="1800">
                <a:solidFill>
                  <a:srgbClr val="000000"/>
                </a:solidFill>
                <a:effectLst/>
                <a:latin typeface="宋体" panose="02010600030101010101" pitchFamily="2" charset="-122"/>
                <a:ea typeface="宋体" panose="02010600030101010101" pitchFamily="2" charset="-122"/>
              </a:rPr>
              <a:t>与意图、结果的交互作用显著：</a:t>
            </a:r>
            <a:endParaRPr lang="en-US" altLang="zh-CN" sz="1800">
              <a:solidFill>
                <a:srgbClr val="000000"/>
              </a:solidFill>
              <a:effectLst/>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a:solidFill>
                  <a:srgbClr val="000000"/>
                </a:solidFill>
                <a:effectLst/>
                <a:latin typeface="宋体" panose="02010600030101010101" pitchFamily="2" charset="-122"/>
                <a:ea typeface="宋体" panose="02010600030101010101" pitchFamily="2" charset="-122"/>
              </a:rPr>
              <a:t>中性意图负性结果和负性意图中性结果</a:t>
            </a:r>
            <a:r>
              <a:rPr lang="zh-CN" altLang="en-US" sz="1800">
                <a:solidFill>
                  <a:srgbClr val="000000"/>
                </a:solidFill>
                <a:effectLst/>
                <a:latin typeface="宋体" panose="02010600030101010101" pitchFamily="2" charset="-122"/>
                <a:ea typeface="宋体" panose="02010600030101010101" pitchFamily="2" charset="-122"/>
              </a:rPr>
              <a:t>条件下，阳极刺激反应时显著长于假刺激反应时，而在中性意图中性结果和负性意图负性结果条件下，阳极刺激与假刺激条件无显著差异；</a:t>
            </a:r>
            <a:endParaRPr lang="zh-CN" altLang="en-US" sz="2400"/>
          </a:p>
          <a:p>
            <a:pPr marL="285750" indent="-285750">
              <a:buFont typeface="Arial" panose="020B0604020202020204" pitchFamily="34" charset="0"/>
              <a:buChar char="•"/>
            </a:pPr>
            <a:r>
              <a:rPr lang="en-US" altLang="zh-CN" sz="1800" b="1" err="1">
                <a:solidFill>
                  <a:srgbClr val="FF0000"/>
                </a:solidFill>
                <a:effectLst/>
                <a:latin typeface="Times New Roman" panose="02020603050405020304" pitchFamily="18" charset="0"/>
              </a:rPr>
              <a:t>tDCS</a:t>
            </a:r>
            <a:r>
              <a:rPr lang="en-US" altLang="zh-CN" sz="1800" b="1">
                <a:solidFill>
                  <a:srgbClr val="FF0000"/>
                </a:solidFill>
                <a:effectLst/>
                <a:latin typeface="Times New Roman" panose="02020603050405020304" pitchFamily="18" charset="0"/>
              </a:rPr>
              <a:t> </a:t>
            </a:r>
            <a:r>
              <a:rPr lang="zh-CN" altLang="en-US" sz="1800" b="1">
                <a:solidFill>
                  <a:srgbClr val="FF0000"/>
                </a:solidFill>
                <a:effectLst/>
                <a:latin typeface="宋体" panose="02010600030101010101" pitchFamily="2" charset="-122"/>
                <a:ea typeface="宋体" panose="02010600030101010101" pitchFamily="2" charset="-122"/>
              </a:rPr>
              <a:t>阳极刺激导致个体做出道德判断的反应时显著延长，且主要体现在意图和结果信息相冲突的伤人未遂和意外伤人条件下。</a:t>
            </a:r>
            <a:endParaRPr lang="zh-CN" altLang="en-US" sz="3200" b="1">
              <a:solidFill>
                <a:srgbClr val="FF0000"/>
              </a:solidFill>
            </a:endParaRPr>
          </a:p>
        </p:txBody>
      </p:sp>
    </p:spTree>
    <p:extLst>
      <p:ext uri="{BB962C8B-B14F-4D97-AF65-F5344CB8AC3E}">
        <p14:creationId xmlns:p14="http://schemas.microsoft.com/office/powerpoint/2010/main" val="150445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of the research:</a:t>
            </a:r>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13</a:t>
            </a:fld>
            <a:endParaRPr lang="en-MO"/>
          </a:p>
        </p:txBody>
      </p:sp>
    </p:spTree>
    <p:extLst>
      <p:ext uri="{BB962C8B-B14F-4D97-AF65-F5344CB8AC3E}">
        <p14:creationId xmlns:p14="http://schemas.microsoft.com/office/powerpoint/2010/main" val="250566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 we proposed three questions</a:t>
            </a:r>
          </a:p>
          <a:p>
            <a:pPr marL="228600" indent="-228600">
              <a:buAutoNum type="arabicPeriod"/>
            </a:pPr>
            <a:r>
              <a:rPr lang="en-US"/>
              <a:t>X</a:t>
            </a:r>
          </a:p>
          <a:p>
            <a:pPr marL="0" indent="0">
              <a:buNone/>
            </a:pPr>
            <a:r>
              <a:rPr lang="en-MO"/>
              <a:t>We speculate that</a:t>
            </a:r>
            <a:endParaRPr lang="en-US"/>
          </a:p>
          <a:p>
            <a:pPr marL="0" indent="0">
              <a:buNone/>
            </a:pPr>
            <a:r>
              <a:rPr lang="zh-CN" altLang="en-US"/>
              <a:t>√</a:t>
            </a:r>
            <a:r>
              <a:rPr lang="en-US" altLang="zh-CN"/>
              <a:t>therefor we tend to do some changes of the paradigm.</a:t>
            </a:r>
          </a:p>
          <a:p>
            <a:pPr marL="0" indent="0">
              <a:buNone/>
            </a:pPr>
            <a:r>
              <a:rPr lang="en-US" altLang="zh-CN"/>
              <a:t>2</a:t>
            </a:r>
            <a:endParaRPr lang="en-US"/>
          </a:p>
          <a:p>
            <a:pPr marL="0" indent="0">
              <a:buNone/>
            </a:pPr>
            <a:r>
              <a:rPr lang="en-US"/>
              <a:t>3</a:t>
            </a:r>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14</a:t>
            </a:fld>
            <a:endParaRPr lang="en-MO"/>
          </a:p>
        </p:txBody>
      </p:sp>
    </p:spTree>
    <p:extLst>
      <p:ext uri="{BB962C8B-B14F-4D97-AF65-F5344CB8AC3E}">
        <p14:creationId xmlns:p14="http://schemas.microsoft.com/office/powerpoint/2010/main" val="249942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a:latin typeface="SimSun"/>
                <a:ea typeface="SimSun"/>
              </a:rPr>
              <a:t>The prefrontal cortex is a vital brain region for the processing of moral judgement intentions. </a:t>
            </a:r>
          </a:p>
          <a:p>
            <a:endParaRPr lang="en-US" altLang="zh-CN" sz="1200">
              <a:latin typeface="SimSun"/>
              <a:ea typeface="SimSun"/>
            </a:endParaRPr>
          </a:p>
          <a:p>
            <a:r>
              <a:rPr lang="en-US" altLang="zh-CN" sz="1200">
                <a:latin typeface="SimSun"/>
                <a:ea typeface="SimSun"/>
              </a:rPr>
              <a:t>Extensive research has demonstrated its close association with executive control and complex emotional processing, and </a:t>
            </a:r>
            <a:r>
              <a:rPr lang="en-US" sz="1200">
                <a:latin typeface="Calibri Light" panose="020F0302020204030204" pitchFamily="34" charset="0"/>
                <a:cs typeface="Calibri Light" panose="020F0302020204030204" pitchFamily="34" charset="0"/>
              </a:rPr>
              <a:t>in the processing of advanced social situations</a:t>
            </a:r>
          </a:p>
          <a:p>
            <a:endParaRPr lang="en-US" altLang="zh-CN" sz="1200">
              <a:latin typeface="Calibri Light" panose="020F0302020204030204" pitchFamily="34" charset="0"/>
              <a:ea typeface="SimSun"/>
              <a:cs typeface="Calibri Light" panose="020F0302020204030204" pitchFamily="34" charset="0"/>
            </a:endParaRPr>
          </a:p>
          <a:p>
            <a:endParaRPr lang="en-US" altLang="zh-CN" sz="1200">
              <a:latin typeface="Calibri Light" panose="020F0302020204030204" pitchFamily="34" charset="0"/>
              <a:ea typeface="SimSun"/>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160FD410-E315-344B-AA78-F9D4F1DA1DAF}" type="slidenum">
              <a:rPr lang="en-MO" smtClean="0"/>
              <a:t>15</a:t>
            </a:fld>
            <a:endParaRPr lang="en-MO"/>
          </a:p>
        </p:txBody>
      </p:sp>
    </p:spTree>
    <p:extLst>
      <p:ext uri="{BB962C8B-B14F-4D97-AF65-F5344CB8AC3E}">
        <p14:creationId xmlns:p14="http://schemas.microsoft.com/office/powerpoint/2010/main" val="2089316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16</a:t>
            </a:fld>
            <a:endParaRPr lang="en-MO"/>
          </a:p>
        </p:txBody>
      </p:sp>
    </p:spTree>
    <p:extLst>
      <p:ext uri="{BB962C8B-B14F-4D97-AF65-F5344CB8AC3E}">
        <p14:creationId xmlns:p14="http://schemas.microsoft.com/office/powerpoint/2010/main" val="2580926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 studies have only found differences in response times but not in scores, perhaps it is because the intentions and consequences in the materials are too serious. So we want to change the intentions and consequences to be less severe in our study.</a:t>
            </a:r>
          </a:p>
          <a:p>
            <a:endParaRPr lang="en-US"/>
          </a:p>
          <a:p>
            <a:r>
              <a:rPr lang="en-US" altLang="zh-CN"/>
              <a:t>Examples are shown on the screen.</a:t>
            </a:r>
            <a:endParaRPr lang="en-MO"/>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0FD410-E315-344B-AA78-F9D4F1DA1DAF}" type="slidenum">
              <a:rPr kumimoji="0" lang="en-MO"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MO"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162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more, we plan to add emotional ratings of anger, disgust, happiness and willingness to punish.</a:t>
            </a:r>
          </a:p>
          <a:p>
            <a:endParaRPr lang="en-US"/>
          </a:p>
          <a:p>
            <a:r>
              <a:rPr lang="zh-CN" altLang="en-US"/>
              <a:t>点！</a:t>
            </a:r>
            <a:r>
              <a:rPr lang="en-US"/>
              <a:t>Our study is a within-subjects design. So each participant will receive two </a:t>
            </a:r>
            <a:r>
              <a:rPr lang="en-US" err="1"/>
              <a:t>tDCS</a:t>
            </a:r>
            <a:r>
              <a:rPr lang="en-US"/>
              <a:t> stimulations (an anodal stimulation and a sham stimulation,1 week apart, and the order was counterbalanced across participants. </a:t>
            </a:r>
          </a:p>
          <a:p>
            <a:endParaRPr lang="en-US"/>
          </a:p>
          <a:p>
            <a:r>
              <a:rPr lang="zh-CN" altLang="en-US"/>
              <a:t>点！</a:t>
            </a:r>
            <a:r>
              <a:rPr lang="en-US"/>
              <a:t>In each experiment, after completing The Positive and Negative Affect Scale, participants will </a:t>
            </a:r>
            <a:r>
              <a:rPr lang="en-US" altLang="zh-CN"/>
              <a:t>have anodal or sham stimulation,</a:t>
            </a:r>
            <a:r>
              <a:rPr lang="zh-CN" altLang="en-US"/>
              <a:t> </a:t>
            </a:r>
            <a:r>
              <a:rPr lang="en-US" altLang="zh-CN"/>
              <a:t>and</a:t>
            </a:r>
            <a:r>
              <a:rPr lang="zh-CN" altLang="en-US"/>
              <a:t> </a:t>
            </a:r>
            <a:r>
              <a:rPr lang="en-US" altLang="zh-CN"/>
              <a:t>then</a:t>
            </a:r>
            <a:r>
              <a:rPr lang="zh-CN" altLang="en-US"/>
              <a:t> </a:t>
            </a:r>
            <a:r>
              <a:rPr lang="en-US"/>
              <a:t>have a moral judgment task immediately. The task included a pre-experiment and a formal experiment. The formal experiment consists of 40 trials lasting about 30 minutes.</a:t>
            </a:r>
          </a:p>
          <a:p>
            <a:endParaRPr lang="en-US"/>
          </a:p>
          <a:p>
            <a:r>
              <a:rPr lang="zh-CN" altLang="en-US"/>
              <a:t>点！</a:t>
            </a:r>
            <a:r>
              <a:rPr lang="en-US"/>
              <a:t>This is the original trial structure of the </a:t>
            </a:r>
            <a:r>
              <a:rPr lang="en-US" altLang="zh-CN"/>
              <a:t>previous study. I</a:t>
            </a:r>
            <a:r>
              <a:rPr lang="en-US"/>
              <a:t>n the scoring process, in addition to the moral permissibility score, we add emotional ratings of anger, disgust, happiness and willingness to punish.</a:t>
            </a:r>
          </a:p>
          <a:p>
            <a:endParaRPr lang="en-US"/>
          </a:p>
          <a:p>
            <a:r>
              <a:rPr lang="en-US" altLang="zh-CN"/>
              <a:t>According to the international EEG 10/20 system, the anode electrode will be placed at F6, and the cathode electrode will be placed at Fp1. The current will be constant and of 2 mA in intensity, with a 30 s ramp up and down. For sham stimulation, the procedures will be the same, but the stimulation will be turned off after 30 seconds without the participants’ knowledge. The participants may have felt the initial itching, but there will be no current for the rest of the stimulation.</a:t>
            </a:r>
          </a:p>
          <a:p>
            <a:endParaRPr lang="en-US" altLang="zh-CN"/>
          </a:p>
        </p:txBody>
      </p:sp>
      <p:sp>
        <p:nvSpPr>
          <p:cNvPr id="4" name="Slide Number Placeholder 3"/>
          <p:cNvSpPr>
            <a:spLocks noGrp="1"/>
          </p:cNvSpPr>
          <p:nvPr>
            <p:ph type="sldNum" sz="quarter" idx="5"/>
          </p:nvPr>
        </p:nvSpPr>
        <p:spPr/>
        <p:txBody>
          <a:bodyPr/>
          <a:lstStyle/>
          <a:p>
            <a:fld id="{160FD410-E315-344B-AA78-F9D4F1DA1DAF}" type="slidenum">
              <a:rPr lang="en-MO" smtClean="0"/>
              <a:t>18</a:t>
            </a:fld>
            <a:endParaRPr lang="en-MO"/>
          </a:p>
        </p:txBody>
      </p:sp>
    </p:spTree>
    <p:extLst>
      <p:ext uri="{BB962C8B-B14F-4D97-AF65-F5344CB8AC3E}">
        <p14:creationId xmlns:p14="http://schemas.microsoft.com/office/powerpoint/2010/main" val="2040157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we’ve mentioned before, the brain area of interest for our study is the ventrolateral prefrontal cortex, because the ventrolateral prefrontal cortex is the core area of emotion regulation, especially in the down-regulation of negative emotions. So we plan to activate the right ventrolateral prefrontal cortex to reduce the intensity of people's experiences of negative emotions.</a:t>
            </a:r>
          </a:p>
          <a:p>
            <a:endParaRPr lang="en-US"/>
          </a:p>
          <a:p>
            <a:r>
              <a:rPr lang="en-US"/>
              <a:t>According to the international EEG 10/20 system, the anode (</a:t>
            </a:r>
            <a:r>
              <a:rPr lang="zh-CN" altLang="en-US"/>
              <a:t>诶</a:t>
            </a:r>
            <a:r>
              <a:rPr lang="en-US" altLang="zh-CN"/>
              <a:t>no</a:t>
            </a:r>
            <a:r>
              <a:rPr lang="zh-CN" altLang="en-US"/>
              <a:t>的</a:t>
            </a:r>
            <a:r>
              <a:rPr lang="en-US"/>
              <a:t>) electrode will be placed at F6, and the cathode</a:t>
            </a:r>
            <a:r>
              <a:rPr lang="zh-CN" altLang="en-US"/>
              <a:t> </a:t>
            </a:r>
            <a:r>
              <a:rPr lang="en-US" altLang="zh-CN"/>
              <a:t>(</a:t>
            </a:r>
            <a:r>
              <a:rPr lang="zh-CN" altLang="en-US"/>
              <a:t>凯</a:t>
            </a:r>
            <a:r>
              <a:rPr lang="en-US" altLang="zh-CN"/>
              <a:t>so</a:t>
            </a:r>
            <a:r>
              <a:rPr lang="zh-CN" altLang="en-US"/>
              <a:t>的</a:t>
            </a:r>
            <a:r>
              <a:rPr lang="en-US" altLang="zh-CN"/>
              <a:t>)</a:t>
            </a:r>
            <a:r>
              <a:rPr lang="en-US"/>
              <a:t> electrode will be placed at Fp1. The current will be constant and of 1.5 </a:t>
            </a:r>
            <a:r>
              <a:rPr lang="en-US" altLang="zh-CN"/>
              <a:t>milli-am-</a:t>
            </a:r>
            <a:r>
              <a:rPr lang="en-US" altLang="zh-CN" err="1"/>
              <a:t>peres</a:t>
            </a:r>
            <a:r>
              <a:rPr lang="en-US"/>
              <a:t> in intensity, with a 30–</a:t>
            </a:r>
            <a:r>
              <a:rPr lang="en-US" altLang="zh-CN"/>
              <a:t>second </a:t>
            </a:r>
            <a:r>
              <a:rPr lang="en-US"/>
              <a:t>ramp up and down.</a:t>
            </a:r>
          </a:p>
          <a:p>
            <a:endParaRPr lang="en-US"/>
          </a:p>
          <a:p>
            <a:r>
              <a:rPr lang="en-US"/>
              <a:t>For sham stimulation, the procedures will be the same, but the stimulation will be turned off after 30 seconds without the participants’ knowledge. The participants may have felt the initial itching, but there will be no current for the rest of the stimulation.</a:t>
            </a:r>
          </a:p>
          <a:p>
            <a:endParaRPr lang="en-US"/>
          </a:p>
          <a:p>
            <a:endParaRPr lang="en-US"/>
          </a:p>
        </p:txBody>
      </p:sp>
      <p:sp>
        <p:nvSpPr>
          <p:cNvPr id="4" name="Slide Number Placeholder 3"/>
          <p:cNvSpPr>
            <a:spLocks noGrp="1"/>
          </p:cNvSpPr>
          <p:nvPr>
            <p:ph type="sldNum" sz="quarter" idx="5"/>
          </p:nvPr>
        </p:nvSpPr>
        <p:spPr/>
        <p:txBody>
          <a:bodyPr/>
          <a:lstStyle/>
          <a:p>
            <a:fld id="{160FD410-E315-344B-AA78-F9D4F1DA1DAF}" type="slidenum">
              <a:rPr lang="en-MO" smtClean="0"/>
              <a:t>19</a:t>
            </a:fld>
            <a:endParaRPr lang="en-MO"/>
          </a:p>
        </p:txBody>
      </p:sp>
    </p:spTree>
    <p:extLst>
      <p:ext uri="{BB962C8B-B14F-4D97-AF65-F5344CB8AC3E}">
        <p14:creationId xmlns:p14="http://schemas.microsoft.com/office/powerpoint/2010/main" val="929997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First of all, we expect no difference will be found in the participants' scores on The Positive and Negative Affect Scale before the two experiments.</a:t>
            </a:r>
          </a:p>
          <a:p>
            <a:endParaRPr lang="en-US" altLang="zh-CN"/>
          </a:p>
          <a:p>
            <a:r>
              <a:rPr lang="en-US" altLang="zh-CN"/>
              <a:t>And the results of ratings of anger, disgust and happiness may be like this. We expect that, in accidental harm, attempted harm and successful harm conditions, anodal stimulation will tend to increase the ratings of anger and disgust. Because we won’t have many participants, we certainly can’t say there will be a significant difference. We also expect no difference will be found in the participants' scores on happiness.</a:t>
            </a:r>
            <a:endParaRPr lang="zh-CN" altLang="en-US"/>
          </a:p>
        </p:txBody>
      </p:sp>
      <p:sp>
        <p:nvSpPr>
          <p:cNvPr id="4" name="灯片编号占位符 3"/>
          <p:cNvSpPr>
            <a:spLocks noGrp="1"/>
          </p:cNvSpPr>
          <p:nvPr>
            <p:ph type="sldNum" sz="quarter" idx="5"/>
          </p:nvPr>
        </p:nvSpPr>
        <p:spPr/>
        <p:txBody>
          <a:bodyPr/>
          <a:lstStyle/>
          <a:p>
            <a:fld id="{160FD410-E315-344B-AA78-F9D4F1DA1DAF}" type="slidenum">
              <a:rPr lang="en-MO" smtClean="0"/>
              <a:t>20</a:t>
            </a:fld>
            <a:endParaRPr lang="en-MO"/>
          </a:p>
        </p:txBody>
      </p:sp>
    </p:spTree>
    <p:extLst>
      <p:ext uri="{BB962C8B-B14F-4D97-AF65-F5344CB8AC3E}">
        <p14:creationId xmlns:p14="http://schemas.microsoft.com/office/powerpoint/2010/main" val="66688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O" sz="1200" b="1"/>
              <a:t>Natalia</a:t>
            </a:r>
          </a:p>
          <a:p>
            <a:endParaRPr lang="en-MO" sz="1200" b="1"/>
          </a:p>
          <a:p>
            <a:r>
              <a:rPr lang="en-MO" sz="1200"/>
              <a:t>By referencing C</a:t>
            </a:r>
            <a:r>
              <a:rPr lang="en-US" sz="1200"/>
              <a:t>h</a:t>
            </a:r>
            <a:r>
              <a:rPr lang="en-MO" sz="1200"/>
              <a:t>arles Darwin’s words, </a:t>
            </a:r>
            <a:r>
              <a:rPr lang="en-US" sz="1200" b="0" i="0">
                <a:solidFill>
                  <a:srgbClr val="202122"/>
                </a:solidFill>
                <a:effectLst/>
                <a:highlight>
                  <a:srgbClr val="FFFFFF"/>
                </a:highlight>
                <a:latin typeface="Arial" panose="020B0604020202020204" pitchFamily="34" charset="0"/>
              </a:rPr>
              <a:t>emotions are discrete entities that can all be gathered reliantly on a person’s face, such as joy, fear and sadness, while self-conscious emotions are those that heavily involve the body in addition to the face, including, but not limited to, shame, guilt, embarrassment, and pride that are evoked by self-reflection and evaluation. </a:t>
            </a:r>
          </a:p>
          <a:p>
            <a:endParaRPr lang="en-US" sz="1200">
              <a:solidFill>
                <a:srgbClr val="202122"/>
              </a:solidFill>
              <a:highlight>
                <a:srgbClr val="FFFFFF"/>
              </a:highlight>
              <a:latin typeface="Arial" panose="020B0604020202020204" pitchFamily="34" charset="0"/>
            </a:endParaRPr>
          </a:p>
          <a:p>
            <a:r>
              <a:rPr lang="en-US" sz="1200">
                <a:solidFill>
                  <a:srgbClr val="202122"/>
                </a:solidFill>
                <a:highlight>
                  <a:srgbClr val="FFFFFF"/>
                </a:highlight>
                <a:latin typeface="Arial" panose="020B0604020202020204" pitchFamily="34" charset="0"/>
              </a:rPr>
              <a:t>As one reflects upon oneself, moral self-conscious emotions offer immediate punishment or reinforcement of behaviour as feedback on one’s social and moral acceptability </a:t>
            </a:r>
            <a:endParaRPr lang="en-US" sz="1200" b="0" i="0">
              <a:solidFill>
                <a:srgbClr val="202122"/>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60FD410-E315-344B-AA78-F9D4F1DA1DAF}" type="slidenum">
              <a:rPr lang="en-MO" smtClean="0"/>
              <a:t>3</a:t>
            </a:fld>
            <a:endParaRPr lang="en-MO"/>
          </a:p>
        </p:txBody>
      </p:sp>
    </p:spTree>
    <p:extLst>
      <p:ext uri="{BB962C8B-B14F-4D97-AF65-F5344CB8AC3E}">
        <p14:creationId xmlns:p14="http://schemas.microsoft.com/office/powerpoint/2010/main" val="34880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During anodal stimulation, the moral permissibility may tend to increase, and the willingness to punish may tend to decrease.</a:t>
            </a:r>
            <a:endParaRPr lang="zh-CN" altLang="en-US"/>
          </a:p>
        </p:txBody>
      </p:sp>
      <p:sp>
        <p:nvSpPr>
          <p:cNvPr id="4" name="灯片编号占位符 3"/>
          <p:cNvSpPr>
            <a:spLocks noGrp="1"/>
          </p:cNvSpPr>
          <p:nvPr>
            <p:ph type="sldNum" sz="quarter" idx="5"/>
          </p:nvPr>
        </p:nvSpPr>
        <p:spPr/>
        <p:txBody>
          <a:bodyPr/>
          <a:lstStyle/>
          <a:p>
            <a:fld id="{160FD410-E315-344B-AA78-F9D4F1DA1DAF}" type="slidenum">
              <a:rPr lang="en-MO" smtClean="0"/>
              <a:t>21</a:t>
            </a:fld>
            <a:endParaRPr lang="en-MO"/>
          </a:p>
        </p:txBody>
      </p:sp>
    </p:spTree>
    <p:extLst>
      <p:ext uri="{BB962C8B-B14F-4D97-AF65-F5344CB8AC3E}">
        <p14:creationId xmlns:p14="http://schemas.microsoft.com/office/powerpoint/2010/main" val="3087511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is our schedule.</a:t>
            </a:r>
            <a:endParaRPr lang="zh-CN" altLang="en-US"/>
          </a:p>
        </p:txBody>
      </p:sp>
      <p:sp>
        <p:nvSpPr>
          <p:cNvPr id="4" name="灯片编号占位符 3"/>
          <p:cNvSpPr>
            <a:spLocks noGrp="1"/>
          </p:cNvSpPr>
          <p:nvPr>
            <p:ph type="sldNum" sz="quarter" idx="5"/>
          </p:nvPr>
        </p:nvSpPr>
        <p:spPr/>
        <p:txBody>
          <a:bodyPr/>
          <a:lstStyle/>
          <a:p>
            <a:fld id="{160FD410-E315-344B-AA78-F9D4F1DA1DAF}" type="slidenum">
              <a:rPr lang="en-MO" smtClean="0"/>
              <a:t>22</a:t>
            </a:fld>
            <a:endParaRPr lang="en-MO"/>
          </a:p>
        </p:txBody>
      </p:sp>
    </p:spTree>
    <p:extLst>
      <p:ext uri="{BB962C8B-B14F-4D97-AF65-F5344CB8AC3E}">
        <p14:creationId xmlns:p14="http://schemas.microsoft.com/office/powerpoint/2010/main" val="44964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23</a:t>
            </a:fld>
            <a:endParaRPr lang="en-MO"/>
          </a:p>
        </p:txBody>
      </p:sp>
    </p:spTree>
    <p:extLst>
      <p:ext uri="{BB962C8B-B14F-4D97-AF65-F5344CB8AC3E}">
        <p14:creationId xmlns:p14="http://schemas.microsoft.com/office/powerpoint/2010/main" val="121207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Natalia</a:t>
            </a:r>
          </a:p>
          <a:p>
            <a:endParaRPr lang="en-US"/>
          </a:p>
          <a:p>
            <a:r>
              <a:rPr lang="en-US"/>
              <a:t>Moral emotions are a variety of emotions that motivating behavioural responses </a:t>
            </a:r>
            <a:r>
              <a:rPr lang="en-US" b="0" i="0">
                <a:solidFill>
                  <a:srgbClr val="202122"/>
                </a:solidFill>
                <a:effectLst/>
                <a:highlight>
                  <a:srgbClr val="FFFFFF"/>
                </a:highlight>
                <a:latin typeface="Arial" panose="020B0604020202020204" pitchFamily="34" charset="0"/>
              </a:rPr>
              <a:t>to do good and avoid doing bad, which these emotions are linked to the individual’s moral standards and conscious. These emotions are </a:t>
            </a:r>
            <a:r>
              <a:rPr lang="en-US" b="0" i="0">
                <a:solidFill>
                  <a:srgbClr val="000000"/>
                </a:solidFill>
                <a:effectLst/>
                <a:highlight>
                  <a:srgbClr val="F7F7F7"/>
                </a:highlight>
                <a:latin typeface="-apple-system"/>
              </a:rPr>
              <a:t>distinguished from basic emotions by incorporating the interests of persons beyond oneself.</a:t>
            </a:r>
            <a:endParaRPr lang="en-US"/>
          </a:p>
          <a:p>
            <a:endParaRPr lang="en-US"/>
          </a:p>
          <a:p>
            <a:r>
              <a:rPr lang="en-US"/>
              <a:t>People’s moral standards are knowledge of oneself that dictated partly by universal moral laws, and partly by culturally specific proscriptions.</a:t>
            </a:r>
          </a:p>
          <a:p>
            <a:endParaRPr lang="en-US"/>
          </a:p>
          <a:p>
            <a:r>
              <a:rPr lang="en-US"/>
              <a:t>However, as imperfect human beings, our behaviour does not always align a one-to-one correspondence to our moral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160FD410-E315-344B-AA78-F9D4F1DA1DAF}" type="slidenum">
              <a:rPr lang="en-MO" smtClean="0"/>
              <a:t>4</a:t>
            </a:fld>
            <a:endParaRPr lang="en-MO"/>
          </a:p>
        </p:txBody>
      </p:sp>
    </p:spTree>
    <p:extLst>
      <p:ext uri="{BB962C8B-B14F-4D97-AF65-F5344CB8AC3E}">
        <p14:creationId xmlns:p14="http://schemas.microsoft.com/office/powerpoint/2010/main" val="1704675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Natalia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People lie, cheat, and steal on occasion, even they know that such behavior is deemed wrong by moral and societal norms.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Sometimes people lie to get benefits, sometimes to make others happy, and sometimes to avoid getting into 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Thus, actual behaviour is not necessary for the press of moral emotions to have effect. </a:t>
            </a:r>
          </a:p>
        </p:txBody>
      </p:sp>
      <p:sp>
        <p:nvSpPr>
          <p:cNvPr id="4" name="Slide Number Placeholder 3"/>
          <p:cNvSpPr>
            <a:spLocks noGrp="1"/>
          </p:cNvSpPr>
          <p:nvPr>
            <p:ph type="sldNum" sz="quarter" idx="5"/>
          </p:nvPr>
        </p:nvSpPr>
        <p:spPr/>
        <p:txBody>
          <a:bodyPr/>
          <a:lstStyle/>
          <a:p>
            <a:fld id="{160FD410-E315-344B-AA78-F9D4F1DA1DAF}" type="slidenum">
              <a:rPr lang="en-MO" smtClean="0"/>
              <a:t>5</a:t>
            </a:fld>
            <a:endParaRPr lang="en-MO"/>
          </a:p>
        </p:txBody>
      </p:sp>
    </p:spTree>
    <p:extLst>
      <p:ext uri="{BB962C8B-B14F-4D97-AF65-F5344CB8AC3E}">
        <p14:creationId xmlns:p14="http://schemas.microsoft.com/office/powerpoint/2010/main" val="2355950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Natalia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recent years, the concept of moral emotions has been expanded to include positive emotions such as elevation, gratitude, and pride, in addition to the negatively valanced emotions mentioned </a:t>
            </a:r>
            <a:r>
              <a:rPr lang="en-US" b="0" i="0">
                <a:solidFill>
                  <a:srgbClr val="202122"/>
                </a:solidFill>
                <a:effectLst/>
                <a:highlight>
                  <a:srgbClr val="FFFFFF"/>
                </a:highlight>
                <a:latin typeface="Arial" panose="020B0604020202020204" pitchFamily="34" charset="0"/>
              </a:rPr>
              <a:t>due to the fact that part of moral emotions is based on society's interpretation of things</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6</a:t>
            </a:fld>
            <a:endParaRPr lang="en-MO"/>
          </a:p>
        </p:txBody>
      </p:sp>
    </p:spTree>
    <p:extLst>
      <p:ext uri="{BB962C8B-B14F-4D97-AF65-F5344CB8AC3E}">
        <p14:creationId xmlns:p14="http://schemas.microsoft.com/office/powerpoint/2010/main" val="320053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Natalia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Moral emotional experience do not only differ depending on an individual’s perspective of the moral scene, but also depending on individual differences in age, gender, and personality, resulting in different consequences on behaviour, as evident by previous studies on moral emotions.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previous study was done to to examine moral emotions, specifically guilt, shame, annoyance, and feeling bad </a:t>
            </a:r>
            <a:r>
              <a:rPr lang="en-US" b="0" i="0">
                <a:solidFill>
                  <a:srgbClr val="000000"/>
                </a:solidFill>
                <a:effectLst/>
                <a:highlight>
                  <a:srgbClr val="F7F7F7"/>
                </a:highlight>
                <a:latin typeface="-apple-system"/>
              </a:rPr>
              <a:t>from two distinct viewpoints as an agent who committed the act and as a victim who experienced the consequences of the act on a moral scenario. The subjects were asked to assess their emotional responses upon the moral scenario is presented and make moral judgments based on the subjects’ emotional responses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MO"/>
          </a:p>
          <a:p>
            <a:pPr marL="0" marR="0" lvl="0" indent="0" algn="l" defTabSz="914400" rtl="0" eaLnBrk="1" fontAlgn="auto" latinLnBrk="0" hangingPunct="1">
              <a:lnSpc>
                <a:spcPct val="100000"/>
              </a:lnSpc>
              <a:spcBef>
                <a:spcPts val="0"/>
              </a:spcBef>
              <a:spcAft>
                <a:spcPts val="0"/>
              </a:spcAft>
              <a:buClrTx/>
              <a:buSzTx/>
              <a:buFontTx/>
              <a:buNone/>
              <a:tabLst/>
              <a:defRPr/>
            </a:pPr>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7</a:t>
            </a:fld>
            <a:endParaRPr lang="en-MO"/>
          </a:p>
        </p:txBody>
      </p:sp>
    </p:spTree>
    <p:extLst>
      <p:ext uri="{BB962C8B-B14F-4D97-AF65-F5344CB8AC3E}">
        <p14:creationId xmlns:p14="http://schemas.microsoft.com/office/powerpoint/2010/main" val="392623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O" b="1"/>
              <a:t>Natalia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O"/>
          </a:p>
          <a:p>
            <a:pPr marL="0" marR="0" lvl="0" indent="0" algn="l" defTabSz="914400" rtl="0" eaLnBrk="1" fontAlgn="auto" latinLnBrk="0" hangingPunct="1">
              <a:lnSpc>
                <a:spcPct val="100000"/>
              </a:lnSpc>
              <a:spcBef>
                <a:spcPts val="0"/>
              </a:spcBef>
              <a:spcAft>
                <a:spcPts val="0"/>
              </a:spcAft>
              <a:buClrTx/>
              <a:buSzTx/>
              <a:buFontTx/>
              <a:buNone/>
              <a:tabLst/>
              <a:defRPr/>
            </a:pPr>
            <a:r>
              <a:rPr lang="en-MO"/>
              <a:t>Notably, the former researchers found significant differences in individual’s perspectives, gender and personality.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O"/>
          </a:p>
          <a:p>
            <a:pPr marL="0" marR="0" lvl="0" indent="0" algn="l" defTabSz="914400" rtl="0" eaLnBrk="1" fontAlgn="auto" latinLnBrk="0" hangingPunct="1">
              <a:lnSpc>
                <a:spcPct val="100000"/>
              </a:lnSpc>
              <a:spcBef>
                <a:spcPts val="0"/>
              </a:spcBef>
              <a:spcAft>
                <a:spcPts val="0"/>
              </a:spcAft>
              <a:buClrTx/>
              <a:buSzTx/>
              <a:buFontTx/>
              <a:buNone/>
              <a:tabLst/>
              <a:defRPr/>
            </a:pPr>
            <a:r>
              <a:rPr lang="en-MO"/>
              <a:t>However, the scenarios of the behavioural task in the study were to </a:t>
            </a:r>
            <a:r>
              <a:rPr lang="en-US"/>
              <a:t>simplistic and were not able to capture the full complexity of moral emotion and moral judgement.</a:t>
            </a:r>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8</a:t>
            </a:fld>
            <a:endParaRPr lang="en-MO"/>
          </a:p>
        </p:txBody>
      </p:sp>
    </p:spTree>
    <p:extLst>
      <p:ext uri="{BB962C8B-B14F-4D97-AF65-F5344CB8AC3E}">
        <p14:creationId xmlns:p14="http://schemas.microsoft.com/office/powerpoint/2010/main" val="23634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This</a:t>
            </a:r>
            <a:r>
              <a:rPr lang="zh-CN"/>
              <a:t> </a:t>
            </a:r>
            <a:r>
              <a:rPr lang="en-US" altLang="zh-CN"/>
              <a:t>study</a:t>
            </a:r>
            <a:r>
              <a:rPr lang="zh-CN"/>
              <a:t> </a:t>
            </a:r>
            <a:r>
              <a:rPr lang="en-US" altLang="zh-CN"/>
              <a:t>used</a:t>
            </a:r>
            <a:r>
              <a:rPr lang="zh-CN"/>
              <a:t> </a:t>
            </a:r>
            <a:r>
              <a:rPr lang="en-US" altLang="zh-CN"/>
              <a:t>ERP</a:t>
            </a:r>
            <a:r>
              <a:rPr lang="zh-CN"/>
              <a:t> </a:t>
            </a:r>
            <a:r>
              <a:rPr lang="en-US" altLang="zh-CN"/>
              <a:t>and</a:t>
            </a:r>
            <a:r>
              <a:rPr lang="zh-CN"/>
              <a:t> </a:t>
            </a:r>
            <a:r>
              <a:rPr lang="en-US" altLang="zh-CN" err="1"/>
              <a:t>tDCS</a:t>
            </a:r>
            <a:r>
              <a:rPr lang="en-US" altLang="zh-CN"/>
              <a:t> to</a:t>
            </a:r>
            <a:r>
              <a:rPr lang="zh-CN"/>
              <a:t> </a:t>
            </a:r>
            <a:r>
              <a:rPr lang="en-US" altLang="zh-CN"/>
              <a:t>investigate</a:t>
            </a:r>
            <a:r>
              <a:rPr lang="zh-CN"/>
              <a:t> </a:t>
            </a:r>
            <a:r>
              <a:rPr lang="en-US" altLang="zh-CN"/>
              <a:t>the</a:t>
            </a:r>
            <a:r>
              <a:rPr lang="zh-CN"/>
              <a:t> </a:t>
            </a:r>
            <a:r>
              <a:rPr lang="en-US" altLang="zh-CN"/>
              <a:t>mental</a:t>
            </a:r>
            <a:r>
              <a:rPr lang="zh-CN"/>
              <a:t> </a:t>
            </a:r>
            <a:r>
              <a:rPr lang="en-US" altLang="zh-CN"/>
              <a:t>and</a:t>
            </a:r>
            <a:r>
              <a:rPr lang="zh-CN"/>
              <a:t> </a:t>
            </a:r>
            <a:r>
              <a:rPr lang="en-US" altLang="zh-CN"/>
              <a:t>neural</a:t>
            </a:r>
            <a:r>
              <a:rPr lang="zh-CN"/>
              <a:t> </a:t>
            </a:r>
            <a:r>
              <a:rPr lang="en-US" altLang="zh-CN"/>
              <a:t>mechanism</a:t>
            </a:r>
            <a:r>
              <a:rPr lang="zh-CN"/>
              <a:t> </a:t>
            </a:r>
            <a:r>
              <a:rPr lang="en-US" altLang="zh-CN"/>
              <a:t>of</a:t>
            </a:r>
            <a:r>
              <a:rPr lang="zh-CN"/>
              <a:t> </a:t>
            </a:r>
            <a:r>
              <a:rPr lang="en-US" altLang="zh-CN"/>
              <a:t>intention</a:t>
            </a:r>
            <a:r>
              <a:rPr lang="zh-CN"/>
              <a:t> </a:t>
            </a:r>
            <a:r>
              <a:rPr lang="en-US" altLang="zh-CN"/>
              <a:t>process</a:t>
            </a:r>
            <a:r>
              <a:rPr lang="zh-CN"/>
              <a:t> </a:t>
            </a:r>
            <a:r>
              <a:rPr lang="en-US" altLang="zh-CN"/>
              <a:t>under</a:t>
            </a:r>
            <a:r>
              <a:rPr lang="en-US"/>
              <a:t> </a:t>
            </a:r>
            <a:r>
              <a:rPr lang="en-US" altLang="zh-CN"/>
              <a:t>moral</a:t>
            </a:r>
            <a:r>
              <a:rPr lang="zh-CN"/>
              <a:t> </a:t>
            </a:r>
            <a:r>
              <a:rPr lang="en-US" altLang="zh-CN"/>
              <a:t>judgement</a:t>
            </a:r>
            <a:r>
              <a:rPr lang="zh-CN"/>
              <a:t> </a:t>
            </a:r>
            <a:r>
              <a:rPr lang="en-US" altLang="zh-CN"/>
              <a:t>context</a:t>
            </a:r>
            <a:r>
              <a:rPr lang="zh-CN"/>
              <a:t> </a:t>
            </a:r>
            <a:r>
              <a:rPr lang="en-US" altLang="zh-CN"/>
              <a:t>for</a:t>
            </a:r>
            <a:r>
              <a:rPr lang="zh-CN"/>
              <a:t> </a:t>
            </a:r>
            <a:r>
              <a:rPr lang="en-US" altLang="zh-CN"/>
              <a:t>harmful</a:t>
            </a:r>
            <a:r>
              <a:rPr lang="zh-CN"/>
              <a:t>  </a:t>
            </a:r>
            <a:r>
              <a:rPr lang="en-US" altLang="zh-CN"/>
              <a:t>behaviors.</a:t>
            </a:r>
            <a:r>
              <a:rPr lang="zh-CN"/>
              <a:t> </a:t>
            </a:r>
          </a:p>
          <a:p>
            <a:pPr>
              <a:defRPr/>
            </a:pPr>
            <a:endParaRPr lang="zh-CN" altLang="en-US">
              <a:latin typeface="Aptos"/>
              <a:ea typeface="等线"/>
              <a:cs typeface="Times New Roman"/>
            </a:endParaRPr>
          </a:p>
          <a:p>
            <a:pPr marL="0" marR="0" lvl="0" indent="0" algn="l" defTabSz="914400">
              <a:lnSpc>
                <a:spcPct val="100000"/>
              </a:lnSpc>
              <a:spcBef>
                <a:spcPts val="0"/>
              </a:spcBef>
              <a:spcAft>
                <a:spcPts val="0"/>
              </a:spcAft>
              <a:buClrTx/>
              <a:buSzTx/>
              <a:buFontTx/>
              <a:buNone/>
              <a:tabLst/>
              <a:defRPr/>
            </a:pPr>
            <a:r>
              <a:rPr lang="en-US" altLang="zh-CN" sz="1200">
                <a:latin typeface="Times New Roman"/>
                <a:ea typeface="宋体"/>
                <a:cs typeface="Times New Roman"/>
              </a:rPr>
              <a:t>40 experimental moral scenarios were presented in text-form, each story of the scenario </a:t>
            </a:r>
            <a:r>
              <a:rPr lang="en-US" sz="1200">
                <a:latin typeface="Times New Roman"/>
                <a:ea typeface="+mn-lt"/>
                <a:cs typeface="Times New Roman"/>
              </a:rPr>
              <a:t>is divided into 4 parts: (1) background, (2) foreshadow, (3) belief and (4) outcome</a:t>
            </a:r>
            <a:endParaRPr lang="en-US" sz="1200">
              <a:solidFill>
                <a:schemeClr val="tx1"/>
              </a:solidFill>
              <a:latin typeface="Times New Roman"/>
              <a:ea typeface="宋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Times New Roman"/>
              <a:ea typeface="宋体"/>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Times New Roman"/>
                <a:ea typeface="+mn-lt"/>
                <a:cs typeface="+mn-lt"/>
              </a:rPr>
              <a:t>After the subjects had read the background and foreshadow of the story, they were asked to judge the moral </a:t>
            </a:r>
            <a:r>
              <a:rPr lang="en-US" altLang="zh-CN" sz="1200">
                <a:solidFill>
                  <a:srgbClr val="000000"/>
                </a:solidFill>
                <a:latin typeface="Times New Roman"/>
                <a:ea typeface="+mn-lt"/>
                <a:cs typeface="+mn-lt"/>
              </a:rPr>
              <a:t>permissibility </a:t>
            </a:r>
            <a:r>
              <a:rPr lang="en-US" sz="1200">
                <a:solidFill>
                  <a:srgbClr val="000000"/>
                </a:solidFill>
                <a:latin typeface="Times New Roman"/>
                <a:ea typeface="+mn-lt"/>
                <a:cs typeface="+mn-lt"/>
              </a:rPr>
              <a:t>of the protagonist's action by rating on a scale of 1-7 ( 1 means "forbidden" and 7 means “permissible”).</a:t>
            </a:r>
            <a:endParaRPr lang="en-US" sz="1200">
              <a:solidFill>
                <a:srgbClr val="000000"/>
              </a:solidFill>
              <a:latin typeface="Times New Roman"/>
              <a:ea typeface="宋体"/>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MO"/>
          </a:p>
        </p:txBody>
      </p:sp>
      <p:sp>
        <p:nvSpPr>
          <p:cNvPr id="4" name="Slide Number Placeholder 3"/>
          <p:cNvSpPr>
            <a:spLocks noGrp="1"/>
          </p:cNvSpPr>
          <p:nvPr>
            <p:ph type="sldNum" sz="quarter" idx="5"/>
          </p:nvPr>
        </p:nvSpPr>
        <p:spPr/>
        <p:txBody>
          <a:bodyPr/>
          <a:lstStyle/>
          <a:p>
            <a:fld id="{160FD410-E315-344B-AA78-F9D4F1DA1DAF}" type="slidenum">
              <a:rPr lang="en-MO" smtClean="0"/>
              <a:t>9</a:t>
            </a:fld>
            <a:endParaRPr lang="en-MO"/>
          </a:p>
        </p:txBody>
      </p:sp>
    </p:spTree>
    <p:extLst>
      <p:ext uri="{BB962C8B-B14F-4D97-AF65-F5344CB8AC3E}">
        <p14:creationId xmlns:p14="http://schemas.microsoft.com/office/powerpoint/2010/main" val="306562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a typeface="等线"/>
              </a:rPr>
              <a:t>W</a:t>
            </a:r>
            <a:r>
              <a:rPr lang="zh-CN" altLang="en-US">
                <a:ea typeface="等线"/>
              </a:rPr>
              <a:t>e chose to explain </a:t>
            </a:r>
            <a:r>
              <a:rPr lang="en-US" altLang="zh-CN">
                <a:ea typeface="等线"/>
              </a:rPr>
              <a:t>three</a:t>
            </a:r>
            <a:r>
              <a:rPr lang="zh-CN" altLang="en-US">
                <a:ea typeface="等线"/>
              </a:rPr>
              <a:t> of the moral judgement experiments on h</a:t>
            </a:r>
            <a:r>
              <a:rPr lang="en-US" altLang="zh-CN">
                <a:ea typeface="等线"/>
              </a:rPr>
              <a:t>arm</a:t>
            </a:r>
            <a:r>
              <a:rPr lang="zh-CN" altLang="en-US">
                <a:ea typeface="等线"/>
              </a:rPr>
              <a:t>ful behaviour</a:t>
            </a:r>
          </a:p>
          <a:p>
            <a:pPr>
              <a:defRPr/>
            </a:pPr>
            <a:endParaRPr lang="zh-CN" altLang="en-US">
              <a:ea typeface="等线"/>
            </a:endParaRPr>
          </a:p>
          <a:p>
            <a:pPr>
              <a:defRPr/>
            </a:pPr>
            <a:r>
              <a:rPr lang="en-US"/>
              <a:t>Experiment 2 - </a:t>
            </a:r>
            <a:r>
              <a:rPr lang="en-US" altLang="zh-CN">
                <a:ea typeface="等线"/>
              </a:rPr>
              <a:t>Examin</a:t>
            </a:r>
            <a:r>
              <a:rPr lang="en-US"/>
              <a:t>ed</a:t>
            </a:r>
            <a:r>
              <a:rPr lang="zh-CN" altLang="en-US">
                <a:ea typeface="等线"/>
              </a:rPr>
              <a:t> </a:t>
            </a:r>
            <a:r>
              <a:rPr lang="en-US" altLang="zh-CN">
                <a:ea typeface="等线"/>
              </a:rPr>
              <a:t>the</a:t>
            </a:r>
            <a:r>
              <a:rPr lang="zh-CN" altLang="en-US">
                <a:ea typeface="等线"/>
              </a:rPr>
              <a:t> </a:t>
            </a:r>
            <a:r>
              <a:rPr lang="en-US" altLang="zh-CN">
                <a:ea typeface="等线"/>
              </a:rPr>
              <a:t>time</a:t>
            </a:r>
            <a:r>
              <a:rPr lang="zh-CN" altLang="en-US">
                <a:ea typeface="等线"/>
              </a:rPr>
              <a:t> </a:t>
            </a:r>
            <a:r>
              <a:rPr lang="en-US" altLang="zh-CN">
                <a:ea typeface="等线"/>
              </a:rPr>
              <a:t>course</a:t>
            </a:r>
            <a:r>
              <a:rPr lang="zh-CN" altLang="en-US">
                <a:ea typeface="等线"/>
              </a:rPr>
              <a:t> </a:t>
            </a:r>
            <a:r>
              <a:rPr lang="en-US" altLang="zh-CN">
                <a:ea typeface="等线"/>
              </a:rPr>
              <a:t>and</a:t>
            </a:r>
            <a:r>
              <a:rPr lang="zh-CN" altLang="en-US">
                <a:ea typeface="等线"/>
              </a:rPr>
              <a:t> </a:t>
            </a:r>
            <a:r>
              <a:rPr lang="en-US" altLang="zh-CN">
                <a:ea typeface="等线"/>
              </a:rPr>
              <a:t>brain</a:t>
            </a:r>
            <a:r>
              <a:rPr lang="zh-CN" altLang="en-US">
                <a:ea typeface="等线"/>
              </a:rPr>
              <a:t> </a:t>
            </a:r>
            <a:r>
              <a:rPr lang="en-US" altLang="zh-CN">
                <a:ea typeface="等线"/>
              </a:rPr>
              <a:t>mechanisms</a:t>
            </a:r>
            <a:r>
              <a:rPr lang="zh-CN" altLang="en-US">
                <a:ea typeface="等线"/>
              </a:rPr>
              <a:t> </a:t>
            </a:r>
            <a:r>
              <a:rPr lang="en-US" altLang="zh-CN">
                <a:ea typeface="等线"/>
              </a:rPr>
              <a:t>by</a:t>
            </a:r>
            <a:r>
              <a:rPr lang="zh-CN" altLang="en-US">
                <a:ea typeface="等线"/>
              </a:rPr>
              <a:t> </a:t>
            </a:r>
            <a:r>
              <a:rPr lang="en-US" altLang="zh-CN">
                <a:ea typeface="等线"/>
              </a:rPr>
              <a:t>which</a:t>
            </a:r>
            <a:r>
              <a:rPr lang="zh-CN" altLang="en-US">
                <a:ea typeface="等线"/>
              </a:rPr>
              <a:t> </a:t>
            </a:r>
            <a:r>
              <a:rPr lang="en-US" altLang="zh-CN">
                <a:ea typeface="等线"/>
              </a:rPr>
              <a:t>individuals</a:t>
            </a:r>
            <a:r>
              <a:rPr lang="zh-CN" altLang="en-US">
                <a:ea typeface="等线"/>
              </a:rPr>
              <a:t> </a:t>
            </a:r>
            <a:r>
              <a:rPr lang="en-US" altLang="zh-CN">
                <a:ea typeface="等线"/>
              </a:rPr>
              <a:t>process</a:t>
            </a:r>
            <a:r>
              <a:rPr lang="zh-CN" altLang="en-US">
                <a:ea typeface="等线"/>
              </a:rPr>
              <a:t> </a:t>
            </a:r>
            <a:r>
              <a:rPr lang="en-US" altLang="zh-CN">
                <a:ea typeface="等线"/>
              </a:rPr>
              <a:t>information</a:t>
            </a:r>
            <a:r>
              <a:rPr lang="zh-CN" altLang="en-US">
                <a:ea typeface="等线"/>
              </a:rPr>
              <a:t> </a:t>
            </a:r>
            <a:r>
              <a:rPr lang="en-US" altLang="zh-CN">
                <a:ea typeface="等线"/>
              </a:rPr>
              <a:t>about</a:t>
            </a:r>
            <a:r>
              <a:rPr lang="zh-CN" altLang="en-US">
                <a:ea typeface="等线"/>
              </a:rPr>
              <a:t> </a:t>
            </a:r>
            <a:r>
              <a:rPr lang="en-US" altLang="zh-CN">
                <a:ea typeface="等线"/>
              </a:rPr>
              <a:t>hurtful</a:t>
            </a:r>
            <a:r>
              <a:rPr lang="zh-CN" altLang="en-US">
                <a:ea typeface="等线"/>
              </a:rPr>
              <a:t> </a:t>
            </a:r>
            <a:r>
              <a:rPr lang="en-US" altLang="zh-CN">
                <a:ea typeface="等线"/>
              </a:rPr>
              <a:t>intentions</a:t>
            </a:r>
            <a:r>
              <a:rPr lang="zh-CN" altLang="en-US">
                <a:ea typeface="等线"/>
              </a:rPr>
              <a:t> </a:t>
            </a:r>
            <a:r>
              <a:rPr lang="en-US" altLang="zh-CN">
                <a:ea typeface="等线"/>
              </a:rPr>
              <a:t>and</a:t>
            </a:r>
            <a:r>
              <a:rPr lang="zh-CN" altLang="en-US">
                <a:ea typeface="等线"/>
              </a:rPr>
              <a:t> </a:t>
            </a:r>
            <a:r>
              <a:rPr lang="en-US" altLang="zh-CN">
                <a:ea typeface="等线"/>
              </a:rPr>
              <a:t>integrate</a:t>
            </a:r>
            <a:r>
              <a:rPr lang="zh-CN" altLang="en-US">
                <a:ea typeface="等线"/>
              </a:rPr>
              <a:t> </a:t>
            </a:r>
            <a:r>
              <a:rPr lang="en-US" altLang="zh-CN">
                <a:ea typeface="等线"/>
              </a:rPr>
              <a:t>relevant</a:t>
            </a:r>
            <a:r>
              <a:rPr lang="zh-CN" altLang="en-US">
                <a:ea typeface="等线"/>
              </a:rPr>
              <a:t> </a:t>
            </a:r>
            <a:r>
              <a:rPr lang="en-US" altLang="zh-CN">
                <a:ea typeface="等线"/>
              </a:rPr>
              <a:t>information</a:t>
            </a:r>
            <a:r>
              <a:rPr lang="zh-CN" altLang="en-US">
                <a:ea typeface="等线"/>
              </a:rPr>
              <a:t> </a:t>
            </a:r>
            <a:r>
              <a:rPr lang="en-US" altLang="zh-CN">
                <a:ea typeface="等线"/>
              </a:rPr>
              <a:t>in</a:t>
            </a:r>
            <a:r>
              <a:rPr lang="zh-CN" altLang="en-US">
                <a:ea typeface="等线"/>
              </a:rPr>
              <a:t> </a:t>
            </a:r>
            <a:r>
              <a:rPr lang="en-US" altLang="zh-CN">
                <a:ea typeface="等线"/>
              </a:rPr>
              <a:t>moral</a:t>
            </a:r>
            <a:r>
              <a:rPr lang="zh-CN" altLang="en-US">
                <a:ea typeface="等线"/>
              </a:rPr>
              <a:t> </a:t>
            </a:r>
            <a:r>
              <a:rPr lang="en-US" altLang="zh-CN">
                <a:ea typeface="等线"/>
              </a:rPr>
              <a:t>judgement</a:t>
            </a:r>
            <a:r>
              <a:rPr lang="zh-CN" altLang="en-US">
                <a:ea typeface="等线"/>
              </a:rPr>
              <a:t> </a:t>
            </a:r>
            <a:r>
              <a:rPr lang="en-US" altLang="zh-CN">
                <a:ea typeface="等线"/>
              </a:rPr>
              <a:t>tasks</a:t>
            </a:r>
          </a:p>
          <a:p>
            <a:pPr>
              <a:defRPr/>
            </a:pPr>
            <a:endParaRPr lang="en-US">
              <a:ea typeface="等线"/>
            </a:endParaRPr>
          </a:p>
          <a:p>
            <a:pPr>
              <a:defRPr/>
            </a:pPr>
            <a:r>
              <a:rPr lang="en-MO">
                <a:ea typeface="等线"/>
              </a:rPr>
              <a:t>The result</a:t>
            </a:r>
            <a:r>
              <a:rPr lang="en-US">
                <a:ea typeface="等线"/>
              </a:rPr>
              <a:t> of </a:t>
            </a:r>
            <a:r>
              <a:rPr lang="en-US" altLang="zh-CN">
                <a:ea typeface="等线"/>
              </a:rPr>
              <a:t>hurtful </a:t>
            </a:r>
            <a:r>
              <a:rPr lang="en-US" altLang="zh-CN" err="1">
                <a:ea typeface="等线"/>
              </a:rPr>
              <a:t>behaviour</a:t>
            </a:r>
            <a:r>
              <a:rPr lang="en-US" altLang="zh-CN">
                <a:ea typeface="等线"/>
              </a:rPr>
              <a:t> permissibility </a:t>
            </a:r>
            <a:r>
              <a:rPr lang="en-MO">
                <a:ea typeface="等线"/>
              </a:rPr>
              <a:t> show th</a:t>
            </a:r>
            <a:r>
              <a:rPr lang="en-US">
                <a:ea typeface="等线"/>
              </a:rPr>
              <a:t>at there are significant main effect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a typeface="等线"/>
              </a:rPr>
              <a:t>Bar chart on the right show the hurtful </a:t>
            </a:r>
            <a:r>
              <a:rPr lang="en-US" altLang="zh-CN" err="1">
                <a:ea typeface="等线"/>
              </a:rPr>
              <a:t>behaviour</a:t>
            </a:r>
            <a:r>
              <a:rPr lang="en-US" altLang="zh-CN">
                <a:ea typeface="等线"/>
              </a:rPr>
              <a:t> evaluation reaction time. </a:t>
            </a:r>
            <a:r>
              <a:rPr lang="en-MO" altLang="zh-CN">
                <a:ea typeface="等线"/>
              </a:rPr>
              <a:t>th</a:t>
            </a:r>
            <a:r>
              <a:rPr lang="en-US" altLang="zh-CN">
                <a:ea typeface="等线"/>
              </a:rPr>
              <a:t>at there are significant main effect </a:t>
            </a:r>
            <a:endParaRPr lang="en-MO" altLang="zh-CN">
              <a:ea typeface="等线"/>
            </a:endParaRPr>
          </a:p>
          <a:p>
            <a:pPr>
              <a:defRPr/>
            </a:pPr>
            <a:endParaRPr lang="en-MO">
              <a:ea typeface="等线"/>
            </a:endParaRPr>
          </a:p>
        </p:txBody>
      </p:sp>
      <p:sp>
        <p:nvSpPr>
          <p:cNvPr id="4" name="Slide Number Placeholder 3"/>
          <p:cNvSpPr>
            <a:spLocks noGrp="1"/>
          </p:cNvSpPr>
          <p:nvPr>
            <p:ph type="sldNum" sz="quarter" idx="5"/>
          </p:nvPr>
        </p:nvSpPr>
        <p:spPr/>
        <p:txBody>
          <a:bodyPr/>
          <a:lstStyle/>
          <a:p>
            <a:fld id="{160FD410-E315-344B-AA78-F9D4F1DA1DAF}" type="slidenum">
              <a:rPr lang="en-MO" smtClean="0"/>
              <a:t>10</a:t>
            </a:fld>
            <a:endParaRPr lang="en-MO"/>
          </a:p>
        </p:txBody>
      </p:sp>
    </p:spTree>
    <p:extLst>
      <p:ext uri="{BB962C8B-B14F-4D97-AF65-F5344CB8AC3E}">
        <p14:creationId xmlns:p14="http://schemas.microsoft.com/office/powerpoint/2010/main" val="631105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3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10.xml"/><Relationship Id="rId4" Type="http://schemas.openxmlformats.org/officeDocument/2006/relationships/slideLayout" Target="../slideLayouts/slideLayout7.xm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1.xml"/><Relationship Id="rId9"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40.png"/><Relationship Id="rId9" Type="http://schemas.microsoft.com/office/2007/relationships/diagramDrawing" Target="../diagrams/drawing1.xml"/><Relationship Id="rId14"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5.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D34FB3-D03B-0234-B175-4C9A1C4941F3}"/>
              </a:ext>
            </a:extLst>
          </p:cNvPr>
          <p:cNvGrpSpPr/>
          <p:nvPr/>
        </p:nvGrpSpPr>
        <p:grpSpPr>
          <a:xfrm>
            <a:off x="0" y="1"/>
            <a:ext cx="18534862" cy="10366240"/>
            <a:chOff x="0" y="1"/>
            <a:chExt cx="18534862" cy="10366240"/>
          </a:xfrm>
        </p:grpSpPr>
        <p:sp>
          <p:nvSpPr>
            <p:cNvPr id="2" name="Freeform 2"/>
            <p:cNvSpPr/>
            <p:nvPr/>
          </p:nvSpPr>
          <p:spPr>
            <a:xfrm rot="211599" flipH="1">
              <a:off x="3421204" y="456103"/>
              <a:ext cx="15113658"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l="-23961"/>
              </a:stretch>
            </a:blipFill>
          </p:spPr>
          <p:txBody>
            <a:bodyPr/>
            <a:lstStyle/>
            <a:p>
              <a:endParaRPr lang="en-MO"/>
            </a:p>
          </p:txBody>
        </p:sp>
        <p:sp>
          <p:nvSpPr>
            <p:cNvPr id="3" name="Freeform 3"/>
            <p:cNvSpPr/>
            <p:nvPr/>
          </p:nvSpPr>
          <p:spPr>
            <a:xfrm>
              <a:off x="0" y="1"/>
              <a:ext cx="12655463" cy="10366240"/>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t="-11424" b="-10658"/>
              </a:stretch>
            </a:blipFill>
          </p:spPr>
          <p:txBody>
            <a:bodyPr/>
            <a:lstStyle/>
            <a:p>
              <a:endParaRPr lang="en-MO"/>
            </a:p>
          </p:txBody>
        </p:sp>
      </p:grpSp>
      <p:graphicFrame>
        <p:nvGraphicFramePr>
          <p:cNvPr id="4" name="Table 4"/>
          <p:cNvGraphicFramePr>
            <a:graphicFrameLocks noGrp="1"/>
          </p:cNvGraphicFramePr>
          <p:nvPr>
            <p:extLst>
              <p:ext uri="{D42A27DB-BD31-4B8C-83A1-F6EECF244321}">
                <p14:modId xmlns:p14="http://schemas.microsoft.com/office/powerpoint/2010/main" val="3220383026"/>
              </p:ext>
            </p:extLst>
          </p:nvPr>
        </p:nvGraphicFramePr>
        <p:xfrm>
          <a:off x="1066800" y="8257996"/>
          <a:ext cx="5701987" cy="990779"/>
        </p:xfrm>
        <a:graphic>
          <a:graphicData uri="http://schemas.openxmlformats.org/drawingml/2006/table">
            <a:tbl>
              <a:tblPr/>
              <a:tblGrid>
                <a:gridCol w="5701987">
                  <a:extLst>
                    <a:ext uri="{9D8B030D-6E8A-4147-A177-3AD203B41FA5}">
                      <a16:colId xmlns:a16="http://schemas.microsoft.com/office/drawing/2014/main" val="20000"/>
                    </a:ext>
                  </a:extLst>
                </a:gridCol>
              </a:tblGrid>
              <a:tr h="990779">
                <a:tc>
                  <a:txBody>
                    <a:bodyPr/>
                    <a:lstStyle/>
                    <a:p>
                      <a:pPr algn="l">
                        <a:lnSpc>
                          <a:spcPts val="3359"/>
                        </a:lnSpc>
                        <a:defRPr/>
                      </a:pPr>
                      <a:r>
                        <a:rPr lang="en-US" sz="2399" b="0">
                          <a:solidFill>
                            <a:srgbClr val="FFFFFF"/>
                          </a:solidFill>
                          <a:latin typeface="Arial" panose="020B0604020202020204" pitchFamily="34" charset="0"/>
                          <a:cs typeface="Arial" panose="020B0604020202020204" pitchFamily="34" charset="0"/>
                        </a:rPr>
                        <a:t>CCBS7002 Cognitive Neuroscience</a:t>
                      </a:r>
                      <a:endParaRPr lang="en-US" sz="1100" b="0">
                        <a:latin typeface="Arial" panose="020B0604020202020204" pitchFamily="34" charset="0"/>
                        <a:cs typeface="Arial" panose="020B0604020202020204" pitchFamily="34"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 name="TextBox 6"/>
          <p:cNvSpPr txBox="1"/>
          <p:nvPr/>
        </p:nvSpPr>
        <p:spPr>
          <a:xfrm>
            <a:off x="1028700" y="3248312"/>
            <a:ext cx="16613841" cy="1905843"/>
          </a:xfrm>
          <a:prstGeom prst="rect">
            <a:avLst/>
          </a:prstGeom>
        </p:spPr>
        <p:txBody>
          <a:bodyPr wrap="square" lIns="0" tIns="0" rIns="0" bIns="0" rtlCol="0" anchor="t">
            <a:spAutoFit/>
          </a:bodyPr>
          <a:lstStyle/>
          <a:p>
            <a:pPr>
              <a:lnSpc>
                <a:spcPct val="150000"/>
              </a:lnSpc>
            </a:pPr>
            <a:r>
              <a:rPr lang="en-US" sz="4400" b="1">
                <a:solidFill>
                  <a:srgbClr val="FFFFFF"/>
                </a:solidFill>
                <a:latin typeface="Arial" panose="020B0604020202020204" pitchFamily="34" charset="0"/>
                <a:cs typeface="Arial" panose="020B0604020202020204" pitchFamily="34" charset="0"/>
              </a:rPr>
              <a:t>Modulating Moral Judgment: Exploring Effects of Transcranial Direct Current Stimulation (</a:t>
            </a:r>
            <a:r>
              <a:rPr lang="en-US" sz="4400" b="1" err="1">
                <a:solidFill>
                  <a:srgbClr val="FFFFFF"/>
                </a:solidFill>
                <a:latin typeface="Arial" panose="020B0604020202020204" pitchFamily="34" charset="0"/>
                <a:cs typeface="Arial" panose="020B0604020202020204" pitchFamily="34" charset="0"/>
              </a:rPr>
              <a:t>tDCS</a:t>
            </a:r>
            <a:r>
              <a:rPr lang="en-US" sz="4400" b="1">
                <a:solidFill>
                  <a:srgbClr val="FFFFFF"/>
                </a:solidFill>
                <a:latin typeface="Arial" panose="020B0604020202020204" pitchFamily="34" charset="0"/>
                <a:cs typeface="Arial" panose="020B0604020202020204" pitchFamily="34" charset="0"/>
              </a:rPr>
              <a:t>) on Prefrontal Cortex</a:t>
            </a:r>
          </a:p>
        </p:txBody>
      </p:sp>
      <p:sp>
        <p:nvSpPr>
          <p:cNvPr id="5" name="TextBox 4">
            <a:extLst>
              <a:ext uri="{FF2B5EF4-FFF2-40B4-BE49-F238E27FC236}">
                <a16:creationId xmlns:a16="http://schemas.microsoft.com/office/drawing/2014/main" id="{F203F2F4-0801-2189-B383-BD9C57F0FA8B}"/>
              </a:ext>
            </a:extLst>
          </p:cNvPr>
          <p:cNvSpPr txBox="1"/>
          <p:nvPr/>
        </p:nvSpPr>
        <p:spPr>
          <a:xfrm>
            <a:off x="1028700" y="2564013"/>
            <a:ext cx="5107405" cy="461537"/>
          </a:xfrm>
          <a:prstGeom prst="rect">
            <a:avLst/>
          </a:prstGeom>
          <a:noFill/>
        </p:spPr>
        <p:txBody>
          <a:bodyPr wrap="square" rtlCol="0">
            <a:spAutoFit/>
          </a:bodyPr>
          <a:lstStyle/>
          <a:p>
            <a:r>
              <a:rPr lang="en-MO" sz="2399">
                <a:solidFill>
                  <a:srgbClr val="FFFFFF"/>
                </a:solidFill>
                <a:latin typeface="Arial" panose="020B0604020202020204" pitchFamily="34" charset="0"/>
                <a:cs typeface="Arial" panose="020B0604020202020204" pitchFamily="34" charset="0"/>
              </a:rPr>
              <a:t>RESEARCH</a:t>
            </a:r>
            <a:r>
              <a:rPr lang="en-MO" b="1">
                <a:solidFill>
                  <a:schemeClr val="bg1"/>
                </a:solidFill>
                <a:latin typeface="Arial" panose="020B0604020202020204" pitchFamily="34" charset="0"/>
                <a:cs typeface="Arial" panose="020B0604020202020204" pitchFamily="34" charset="0"/>
              </a:rPr>
              <a:t> </a:t>
            </a:r>
            <a:r>
              <a:rPr lang="en-MO" sz="2399">
                <a:solidFill>
                  <a:srgbClr val="FFFFFF"/>
                </a:solidFill>
                <a:latin typeface="Arial" panose="020B0604020202020204" pitchFamily="34" charset="0"/>
                <a:cs typeface="Arial" panose="020B0604020202020204" pitchFamily="34" charset="0"/>
              </a:rPr>
              <a:t>PROPOSAL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4"/>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0963BC8-B87A-C932-AE01-6A5C62BECDF5}"/>
              </a:ext>
            </a:extLst>
          </p:cNvPr>
          <p:cNvSpPr txBox="1"/>
          <p:nvPr/>
        </p:nvSpPr>
        <p:spPr>
          <a:xfrm>
            <a:off x="9813471" y="9718738"/>
            <a:ext cx="8293500" cy="369332"/>
          </a:xfrm>
          <a:prstGeom prst="rect">
            <a:avLst/>
          </a:prstGeom>
          <a:noFill/>
        </p:spPr>
        <p:txBody>
          <a:bodyPr wrap="square" rtlCol="0">
            <a:spAutoFit/>
          </a:bodyPr>
          <a:lstStyle/>
          <a:p>
            <a:pPr algn="r"/>
            <a:r>
              <a:rPr lang="en-MO"/>
              <a:t>(Gan et al., 2013)</a:t>
            </a:r>
          </a:p>
        </p:txBody>
      </p:sp>
      <p:grpSp>
        <p:nvGrpSpPr>
          <p:cNvPr id="16" name="Group 15">
            <a:extLst>
              <a:ext uri="{FF2B5EF4-FFF2-40B4-BE49-F238E27FC236}">
                <a16:creationId xmlns:a16="http://schemas.microsoft.com/office/drawing/2014/main" id="{27DB0CDA-F571-9DF2-3BCD-4931C62DADF5}"/>
              </a:ext>
            </a:extLst>
          </p:cNvPr>
          <p:cNvGrpSpPr/>
          <p:nvPr/>
        </p:nvGrpSpPr>
        <p:grpSpPr>
          <a:xfrm>
            <a:off x="2745217" y="3345035"/>
            <a:ext cx="12427135" cy="3439563"/>
            <a:chOff x="2581536" y="3750439"/>
            <a:chExt cx="12427135" cy="3439563"/>
          </a:xfrm>
        </p:grpSpPr>
        <p:pic>
          <p:nvPicPr>
            <p:cNvPr id="5" name="图片 18">
              <a:extLst>
                <a:ext uri="{FF2B5EF4-FFF2-40B4-BE49-F238E27FC236}">
                  <a16:creationId xmlns:a16="http://schemas.microsoft.com/office/drawing/2014/main" id="{CCAAD1A7-4FDE-8F6B-2AB9-D928111CAFA7}"/>
                </a:ext>
              </a:extLst>
            </p:cNvPr>
            <p:cNvPicPr>
              <a:picLocks noChangeAspect="1"/>
            </p:cNvPicPr>
            <p:nvPr/>
          </p:nvPicPr>
          <p:blipFill>
            <a:blip r:embed="rId5"/>
            <a:stretch>
              <a:fillRect/>
            </a:stretch>
          </p:blipFill>
          <p:spPr>
            <a:xfrm>
              <a:off x="10753212" y="3750439"/>
              <a:ext cx="4255459" cy="3439563"/>
            </a:xfrm>
            <a:prstGeom prst="rect">
              <a:avLst/>
            </a:prstGeom>
          </p:spPr>
        </p:pic>
        <p:pic>
          <p:nvPicPr>
            <p:cNvPr id="7" name="图片 14">
              <a:extLst>
                <a:ext uri="{FF2B5EF4-FFF2-40B4-BE49-F238E27FC236}">
                  <a16:creationId xmlns:a16="http://schemas.microsoft.com/office/drawing/2014/main" id="{7B0DA22A-D250-1067-BFA6-CF7196346094}"/>
                </a:ext>
              </a:extLst>
            </p:cNvPr>
            <p:cNvPicPr>
              <a:picLocks noChangeAspect="1"/>
            </p:cNvPicPr>
            <p:nvPr/>
          </p:nvPicPr>
          <p:blipFill>
            <a:blip r:embed="rId6"/>
            <a:srcRect t="6169"/>
            <a:stretch>
              <a:fillRect/>
            </a:stretch>
          </p:blipFill>
          <p:spPr>
            <a:xfrm>
              <a:off x="2581536" y="3771120"/>
              <a:ext cx="4080510" cy="3287395"/>
            </a:xfrm>
            <a:prstGeom prst="rect">
              <a:avLst/>
            </a:prstGeom>
          </p:spPr>
        </p:pic>
      </p:grpSp>
      <p:sp>
        <p:nvSpPr>
          <p:cNvPr id="12" name="文本框 2">
            <a:extLst>
              <a:ext uri="{FF2B5EF4-FFF2-40B4-BE49-F238E27FC236}">
                <a16:creationId xmlns:a16="http://schemas.microsoft.com/office/drawing/2014/main" id="{0396CF90-88E7-024E-5F5F-43A8EBEE34BA}"/>
              </a:ext>
            </a:extLst>
          </p:cNvPr>
          <p:cNvSpPr txBox="1"/>
          <p:nvPr/>
        </p:nvSpPr>
        <p:spPr>
          <a:xfrm>
            <a:off x="11670030" y="2019300"/>
            <a:ext cx="2766060" cy="506730"/>
          </a:xfrm>
          <a:prstGeom prst="rect">
            <a:avLst/>
          </a:prstGeom>
          <a:noFill/>
        </p:spPr>
        <p:txBody>
          <a:bodyPr wrap="square" rtlCol="0">
            <a:spAutoFit/>
          </a:bodyPr>
          <a:lstStyle/>
          <a:p>
            <a:r>
              <a:rPr lang="en-US" altLang="zh-CN" sz="2700" b="1">
                <a:solidFill>
                  <a:schemeClr val="bg1"/>
                </a:solidFill>
                <a:latin typeface="+mj-ea"/>
                <a:ea typeface="+mj-ea"/>
              </a:rPr>
              <a:t>HYPOTHESIS</a:t>
            </a:r>
          </a:p>
        </p:txBody>
      </p:sp>
      <p:sp>
        <p:nvSpPr>
          <p:cNvPr id="13" name="矩形: 圆角 17">
            <a:extLst>
              <a:ext uri="{FF2B5EF4-FFF2-40B4-BE49-F238E27FC236}">
                <a16:creationId xmlns:a16="http://schemas.microsoft.com/office/drawing/2014/main" id="{46C82370-16A7-1F60-ABA6-1AB4563054C3}"/>
              </a:ext>
            </a:extLst>
          </p:cNvPr>
          <p:cNvSpPr/>
          <p:nvPr>
            <p:custDataLst>
              <p:tags r:id="rId1"/>
            </p:custDataLst>
          </p:nvPr>
        </p:nvSpPr>
        <p:spPr>
          <a:xfrm>
            <a:off x="6947595" y="2685707"/>
            <a:ext cx="4384992" cy="56324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Calibri Light" panose="020F0302020204030204" pitchFamily="34" charset="0"/>
                <a:ea typeface="+mj-ea"/>
                <a:cs typeface="Calibri Light" panose="020F0302020204030204" pitchFamily="34" charset="0"/>
              </a:rPr>
              <a:t>Results of Experiment 2</a:t>
            </a:r>
          </a:p>
        </p:txBody>
      </p:sp>
      <p:graphicFrame>
        <p:nvGraphicFramePr>
          <p:cNvPr id="17" name="Table 16">
            <a:extLst>
              <a:ext uri="{FF2B5EF4-FFF2-40B4-BE49-F238E27FC236}">
                <a16:creationId xmlns:a16="http://schemas.microsoft.com/office/drawing/2014/main" id="{26FCAA95-4552-B293-762E-FEFDAC8E1813}"/>
              </a:ext>
            </a:extLst>
          </p:cNvPr>
          <p:cNvGraphicFramePr>
            <a:graphicFrameLocks noGrp="1"/>
          </p:cNvGraphicFramePr>
          <p:nvPr>
            <p:extLst>
              <p:ext uri="{D42A27DB-BD31-4B8C-83A1-F6EECF244321}">
                <p14:modId xmlns:p14="http://schemas.microsoft.com/office/powerpoint/2010/main" val="2579211204"/>
              </p:ext>
            </p:extLst>
          </p:nvPr>
        </p:nvGraphicFramePr>
        <p:xfrm>
          <a:off x="510569" y="6818811"/>
          <a:ext cx="17266862" cy="3027647"/>
        </p:xfrm>
        <a:graphic>
          <a:graphicData uri="http://schemas.openxmlformats.org/drawingml/2006/table">
            <a:tbl>
              <a:tblPr firstRow="1" bandRow="1">
                <a:tableStyleId>{5C22544A-7EE6-4342-B048-85BDC9FD1C3A}</a:tableStyleId>
              </a:tblPr>
              <a:tblGrid>
                <a:gridCol w="8633431">
                  <a:extLst>
                    <a:ext uri="{9D8B030D-6E8A-4147-A177-3AD203B41FA5}">
                      <a16:colId xmlns:a16="http://schemas.microsoft.com/office/drawing/2014/main" val="1090876080"/>
                    </a:ext>
                  </a:extLst>
                </a:gridCol>
                <a:gridCol w="8633431">
                  <a:extLst>
                    <a:ext uri="{9D8B030D-6E8A-4147-A177-3AD203B41FA5}">
                      <a16:colId xmlns:a16="http://schemas.microsoft.com/office/drawing/2014/main" val="2845755271"/>
                    </a:ext>
                  </a:extLst>
                </a:gridCol>
              </a:tblGrid>
              <a:tr h="833087">
                <a:tc>
                  <a:txBody>
                    <a:bodyPr/>
                    <a:lstStyle/>
                    <a:p>
                      <a:pPr marL="528638" marR="0" lvl="0" indent="-342900" algn="l" defTabSz="914400" rtl="0" eaLnBrk="1" fontAlgn="auto" latinLnBrk="0" hangingPunct="1">
                        <a:lnSpc>
                          <a:spcPct val="100000"/>
                        </a:lnSpc>
                        <a:spcBef>
                          <a:spcPts val="0"/>
                        </a:spcBef>
                        <a:spcAft>
                          <a:spcPts val="0"/>
                        </a:spcAft>
                        <a:buClrTx/>
                        <a:buSzTx/>
                        <a:buFont typeface="System Font Regular"/>
                        <a:buChar char="-"/>
                        <a:tabLst/>
                        <a:defRPr/>
                      </a:pPr>
                      <a:r>
                        <a:rPr lang="en-US" altLang="zh-CN" sz="2200" b="0" i="0">
                          <a:solidFill>
                            <a:schemeClr val="tx1"/>
                          </a:solidFill>
                          <a:latin typeface="Calibri Light" panose="020F0302020204030204" pitchFamily="34" charset="0"/>
                          <a:cs typeface="Calibri Light" panose="020F0302020204030204" pitchFamily="34" charset="0"/>
                        </a:rPr>
                        <a:t>Significant main effect of intention and results – permissibility score of negative intention (results) is </a:t>
                      </a:r>
                      <a:r>
                        <a:rPr lang="en-US" altLang="zh-CN" sz="2200" b="1" i="0">
                          <a:solidFill>
                            <a:schemeClr val="tx1"/>
                          </a:solidFill>
                          <a:latin typeface="Calibri Light" panose="020F0302020204030204" pitchFamily="34" charset="0"/>
                          <a:cs typeface="Calibri Light" panose="020F0302020204030204" pitchFamily="34" charset="0"/>
                        </a:rPr>
                        <a:t>significantly lower </a:t>
                      </a:r>
                      <a:r>
                        <a:rPr lang="en-US" altLang="zh-CN" sz="2200" b="0" i="0">
                          <a:solidFill>
                            <a:schemeClr val="tx1"/>
                          </a:solidFill>
                          <a:latin typeface="Calibri Light" panose="020F0302020204030204" pitchFamily="34" charset="0"/>
                          <a:cs typeface="Calibri Light" panose="020F0302020204030204" pitchFamily="34" charset="0"/>
                        </a:rPr>
                        <a:t>than that of neutral intention (results).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528638" marR="0" lvl="0" indent="-342900" algn="l" defTabSz="914400" rtl="0" eaLnBrk="1" fontAlgn="auto" latinLnBrk="0" hangingPunct="1">
                        <a:lnSpc>
                          <a:spcPct val="100000"/>
                        </a:lnSpc>
                        <a:spcBef>
                          <a:spcPts val="0"/>
                        </a:spcBef>
                        <a:spcAft>
                          <a:spcPts val="0"/>
                        </a:spcAft>
                        <a:buClrTx/>
                        <a:buSzTx/>
                        <a:buFont typeface="System Font Regular"/>
                        <a:buChar char="-"/>
                        <a:tabLst/>
                        <a:defRPr/>
                      </a:pPr>
                      <a:r>
                        <a:rPr lang="en-US" altLang="zh-CN" sz="2200" b="0" i="0">
                          <a:solidFill>
                            <a:schemeClr val="tx1"/>
                          </a:solidFill>
                          <a:latin typeface="Calibri Light" panose="020F0302020204030204" pitchFamily="34" charset="0"/>
                          <a:cs typeface="Calibri Light" panose="020F0302020204030204" pitchFamily="34" charset="0"/>
                        </a:rPr>
                        <a:t>Significant main effect of intention : reaction time of negative intention is </a:t>
                      </a:r>
                      <a:r>
                        <a:rPr lang="en-US" altLang="zh-CN" sz="2200" b="1" i="0">
                          <a:solidFill>
                            <a:schemeClr val="tx1"/>
                          </a:solidFill>
                          <a:latin typeface="Calibri Light" panose="020F0302020204030204" pitchFamily="34" charset="0"/>
                          <a:cs typeface="Calibri Light" panose="020F0302020204030204" pitchFamily="34" charset="0"/>
                        </a:rPr>
                        <a:t>significantly shorter </a:t>
                      </a:r>
                      <a:r>
                        <a:rPr lang="en-US" altLang="zh-CN" sz="2200" b="0" i="0">
                          <a:solidFill>
                            <a:schemeClr val="tx1"/>
                          </a:solidFill>
                          <a:latin typeface="Calibri Light" panose="020F0302020204030204" pitchFamily="34" charset="0"/>
                          <a:cs typeface="Calibri Light" panose="020F0302020204030204" pitchFamily="34" charset="0"/>
                        </a:rPr>
                        <a:t>than that of neutral intention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4884227"/>
                  </a:ext>
                </a:extLst>
              </a:tr>
              <a:tr h="833087">
                <a:tc>
                  <a:txBody>
                    <a:bodyPr/>
                    <a:lstStyle/>
                    <a:p>
                      <a:pPr marL="185738" marR="0" lvl="0" indent="0" algn="l" defTabSz="914400" rtl="0" eaLnBrk="1" fontAlgn="auto" latinLnBrk="0" hangingPunct="1">
                        <a:lnSpc>
                          <a:spcPct val="100000"/>
                        </a:lnSpc>
                        <a:spcBef>
                          <a:spcPts val="0"/>
                        </a:spcBef>
                        <a:spcAft>
                          <a:spcPts val="0"/>
                        </a:spcAft>
                        <a:buClrTx/>
                        <a:buSzTx/>
                        <a:buFont typeface="System Font Regular"/>
                        <a:buNone/>
                        <a:tabLst/>
                        <a:defRPr/>
                      </a:pPr>
                      <a:endParaRPr lang="en-US" altLang="zh-CN" sz="2200" b="0" i="0">
                        <a:solidFill>
                          <a:schemeClr val="tx1"/>
                        </a:solidFill>
                        <a:latin typeface="Calibri Light" panose="020F0302020204030204" pitchFamily="34" charset="0"/>
                        <a:cs typeface="Calibri Light" panose="020F03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528638" marR="0" lvl="0" indent="-342900" algn="l" defTabSz="914400" rtl="0" eaLnBrk="1" fontAlgn="auto" latinLnBrk="0" hangingPunct="1">
                        <a:lnSpc>
                          <a:spcPct val="100000"/>
                        </a:lnSpc>
                        <a:spcBef>
                          <a:spcPts val="0"/>
                        </a:spcBef>
                        <a:spcAft>
                          <a:spcPts val="0"/>
                        </a:spcAft>
                        <a:buClrTx/>
                        <a:buSzTx/>
                        <a:buFont typeface="System Font Regular"/>
                        <a:buChar char="-"/>
                        <a:tabLst/>
                        <a:defRPr/>
                      </a:pPr>
                      <a:r>
                        <a:rPr lang="en-US" altLang="zh-CN" sz="2200" b="0" i="0">
                          <a:solidFill>
                            <a:schemeClr val="tx1"/>
                          </a:solidFill>
                          <a:latin typeface="Calibri Light" panose="020F0302020204030204" pitchFamily="34" charset="0"/>
                          <a:cs typeface="Calibri Light" panose="020F0302020204030204" pitchFamily="34" charset="0"/>
                        </a:rPr>
                        <a:t>Non-significant main effect of results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7769649"/>
                  </a:ext>
                </a:extLst>
              </a:tr>
              <a:tr h="833087">
                <a:tc>
                  <a:txBody>
                    <a:bodyPr/>
                    <a:lstStyle/>
                    <a:p>
                      <a:pPr marL="185738" marR="0" lvl="0" indent="0" algn="l" defTabSz="914400" rtl="0" eaLnBrk="1" fontAlgn="auto" latinLnBrk="0" hangingPunct="1">
                        <a:lnSpc>
                          <a:spcPct val="100000"/>
                        </a:lnSpc>
                        <a:spcBef>
                          <a:spcPts val="0"/>
                        </a:spcBef>
                        <a:spcAft>
                          <a:spcPts val="0"/>
                        </a:spcAft>
                        <a:buClrTx/>
                        <a:buSzTx/>
                        <a:buFont typeface="System Font Regular"/>
                        <a:buNone/>
                        <a:tabLst/>
                        <a:defRPr/>
                      </a:pPr>
                      <a:r>
                        <a:rPr lang="en-US" altLang="zh-CN" sz="2200" b="0" i="0">
                          <a:solidFill>
                            <a:schemeClr val="tx1"/>
                          </a:solidFill>
                          <a:latin typeface="Calibri Light" panose="020F0302020204030204" pitchFamily="34" charset="0"/>
                          <a:cs typeface="Calibri Light" panose="020F0302020204030204" pitchFamily="34" charset="0"/>
                        </a:rPr>
                        <a:t>Significant interaction between intention and outcome – difference in permissibility scores between attempted and successful harm was </a:t>
                      </a:r>
                      <a:r>
                        <a:rPr lang="en-US" altLang="zh-CN" sz="2200" b="1" i="0">
                          <a:solidFill>
                            <a:schemeClr val="tx1"/>
                          </a:solidFill>
                          <a:latin typeface="Calibri Light" panose="020F0302020204030204" pitchFamily="34" charset="0"/>
                          <a:cs typeface="Calibri Light" panose="020F0302020204030204" pitchFamily="34" charset="0"/>
                        </a:rPr>
                        <a:t>smaller</a:t>
                      </a:r>
                      <a:r>
                        <a:rPr lang="en-US" altLang="zh-CN" sz="2200" b="0" i="0">
                          <a:solidFill>
                            <a:schemeClr val="tx1"/>
                          </a:solidFill>
                          <a:latin typeface="Calibri Light" panose="020F0302020204030204" pitchFamily="34" charset="0"/>
                          <a:cs typeface="Calibri Light" panose="020F0302020204030204" pitchFamily="34" charset="0"/>
                        </a:rPr>
                        <a:t> than that between no harm and accidental harm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528638" marR="0" lvl="0" indent="-342900" algn="l" defTabSz="914400" rtl="0" eaLnBrk="1" fontAlgn="auto" latinLnBrk="0" hangingPunct="1">
                        <a:lnSpc>
                          <a:spcPct val="100000"/>
                        </a:lnSpc>
                        <a:spcBef>
                          <a:spcPts val="0"/>
                        </a:spcBef>
                        <a:spcAft>
                          <a:spcPts val="0"/>
                        </a:spcAft>
                        <a:buClrTx/>
                        <a:buSzTx/>
                        <a:buFont typeface="System Font Regular"/>
                        <a:buChar char="-"/>
                        <a:tabLst/>
                        <a:defRPr/>
                      </a:pPr>
                      <a:r>
                        <a:rPr lang="en-US" altLang="zh-CN" sz="2200" b="1" i="0">
                          <a:solidFill>
                            <a:schemeClr val="tx1"/>
                          </a:solidFill>
                          <a:latin typeface="Calibri Light" panose="020F0302020204030204" pitchFamily="34" charset="0"/>
                          <a:cs typeface="Calibri Light" panose="020F0302020204030204" pitchFamily="34" charset="0"/>
                        </a:rPr>
                        <a:t>Significantly longer </a:t>
                      </a:r>
                      <a:r>
                        <a:rPr lang="en-US" altLang="zh-CN" sz="2200" b="0" i="0">
                          <a:solidFill>
                            <a:schemeClr val="tx1"/>
                          </a:solidFill>
                          <a:latin typeface="Calibri Light" panose="020F0302020204030204" pitchFamily="34" charset="0"/>
                          <a:cs typeface="Calibri Light" panose="020F0302020204030204" pitchFamily="34" charset="0"/>
                        </a:rPr>
                        <a:t>reaction time under incongruent condition of intention and outcome compared to that under congruent condition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2711250"/>
                  </a:ext>
                </a:extLst>
              </a:tr>
            </a:tbl>
          </a:graphicData>
        </a:graphic>
      </p:graphicFrame>
      <p:sp>
        <p:nvSpPr>
          <p:cNvPr id="18" name="TextBox 2">
            <a:extLst>
              <a:ext uri="{FF2B5EF4-FFF2-40B4-BE49-F238E27FC236}">
                <a16:creationId xmlns:a16="http://schemas.microsoft.com/office/drawing/2014/main" id="{8FDBD728-ED76-18B3-86BD-C9A3E33F518A}"/>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
        <p:nvSpPr>
          <p:cNvPr id="19" name="TextBox 18">
            <a:extLst>
              <a:ext uri="{FF2B5EF4-FFF2-40B4-BE49-F238E27FC236}">
                <a16:creationId xmlns:a16="http://schemas.microsoft.com/office/drawing/2014/main" id="{A8069420-F77D-F95F-CAC0-D44F0671B4A7}"/>
              </a:ext>
            </a:extLst>
          </p:cNvPr>
          <p:cNvSpPr txBox="1"/>
          <p:nvPr/>
        </p:nvSpPr>
        <p:spPr>
          <a:xfrm>
            <a:off x="609600" y="1583876"/>
            <a:ext cx="17285660" cy="907941"/>
          </a:xfrm>
          <a:prstGeom prst="rect">
            <a:avLst/>
          </a:prstGeom>
          <a:noFill/>
        </p:spPr>
        <p:txBody>
          <a:bodyPr wrap="square" rtlCol="0">
            <a:spAutoFit/>
          </a:bodyPr>
          <a:lstStyle/>
          <a:p>
            <a:r>
              <a:rPr lang="zh-CN" altLang="en-US" sz="2800" b="1">
                <a:latin typeface="Calibri Light" panose="020F0302020204030204" pitchFamily="34" charset="0"/>
                <a:cs typeface="Calibri Light" panose="020F0302020204030204" pitchFamily="34" charset="0"/>
              </a:rPr>
              <a:t>经颅直流电刺激右侧颞顶联合区对道德意图加工的影响</a:t>
            </a:r>
            <a:r>
              <a:rPr lang="en-US" altLang="zh-CN" sz="2800" b="1">
                <a:latin typeface="Calibri Light" panose="020F0302020204030204" pitchFamily="34" charset="0"/>
                <a:cs typeface="Calibri Light" panose="020F0302020204030204" pitchFamily="34" charset="0"/>
              </a:rPr>
              <a:t> </a:t>
            </a:r>
            <a:r>
              <a:rPr lang="en-MO" altLang="zh-CN" sz="2800" b="1">
                <a:latin typeface="Calibri Light" panose="020F0302020204030204" pitchFamily="34" charset="0"/>
                <a:cs typeface="Calibri Light" panose="020F0302020204030204" pitchFamily="34" charset="0"/>
              </a:rPr>
              <a:t>–</a:t>
            </a:r>
            <a:r>
              <a:rPr lang="en-MO" sz="2800" b="1">
                <a:latin typeface="Calibri Light" panose="020F0302020204030204" pitchFamily="34" charset="0"/>
                <a:cs typeface="Calibri Light" panose="020F0302020204030204" pitchFamily="34" charset="0"/>
              </a:rPr>
              <a:t> (Gan et al., 2013)</a:t>
            </a:r>
            <a:endParaRPr lang="en-US" altLang="zh-CN" sz="2800" b="1">
              <a:latin typeface="Calibri Light" panose="020F0302020204030204" pitchFamily="34" charset="0"/>
              <a:cs typeface="Calibri Light" panose="020F0302020204030204" pitchFamily="34" charset="0"/>
            </a:endParaRPr>
          </a:p>
          <a:p>
            <a:r>
              <a:rPr lang="en-MO" sz="2500" b="1">
                <a:latin typeface="Calibri Light" panose="020F0302020204030204" pitchFamily="34" charset="0"/>
                <a:cs typeface="Calibri Light" panose="020F0302020204030204" pitchFamily="34" charset="0"/>
              </a:rPr>
              <a:t>Exicting the R</a:t>
            </a:r>
            <a:r>
              <a:rPr lang="en-US" sz="2500" b="1" err="1">
                <a:latin typeface="Calibri Light" panose="020F0302020204030204" pitchFamily="34" charset="0"/>
                <a:cs typeface="Calibri Light" panose="020F0302020204030204" pitchFamily="34" charset="0"/>
              </a:rPr>
              <a:t>i</a:t>
            </a:r>
            <a:r>
              <a:rPr lang="en-MO" sz="2500" b="1">
                <a:latin typeface="Calibri Light" panose="020F0302020204030204" pitchFamily="34" charset="0"/>
                <a:cs typeface="Calibri Light" panose="020F0302020204030204" pitchFamily="34" charset="0"/>
              </a:rPr>
              <a:t>ght Temporo-Parietal Junction with Transcranical Direct Current Stimulation Influences Moral Intention Processing</a:t>
            </a:r>
          </a:p>
        </p:txBody>
      </p:sp>
      <p:sp>
        <p:nvSpPr>
          <p:cNvPr id="4" name="文本框 3">
            <a:extLst>
              <a:ext uri="{FF2B5EF4-FFF2-40B4-BE49-F238E27FC236}">
                <a16:creationId xmlns:a16="http://schemas.microsoft.com/office/drawing/2014/main" id="{3CC0C65D-D447-D8CF-E2AF-C563043F2F38}"/>
              </a:ext>
            </a:extLst>
          </p:cNvPr>
          <p:cNvSpPr txBox="1"/>
          <p:nvPr/>
        </p:nvSpPr>
        <p:spPr>
          <a:xfrm>
            <a:off x="6411432" y="4385650"/>
            <a:ext cx="1415772" cy="338554"/>
          </a:xfrm>
          <a:prstGeom prst="rect">
            <a:avLst/>
          </a:prstGeom>
          <a:noFill/>
        </p:spPr>
        <p:txBody>
          <a:bodyPr wrap="none" rtlCol="0">
            <a:spAutoFit/>
          </a:bodyPr>
          <a:lstStyle/>
          <a:p>
            <a:r>
              <a:rPr lang="zh-CN" altLang="en-US" sz="1600"/>
              <a:t>（无人受伤）</a:t>
            </a:r>
          </a:p>
        </p:txBody>
      </p:sp>
      <p:sp>
        <p:nvSpPr>
          <p:cNvPr id="6" name="文本框 5">
            <a:extLst>
              <a:ext uri="{FF2B5EF4-FFF2-40B4-BE49-F238E27FC236}">
                <a16:creationId xmlns:a16="http://schemas.microsoft.com/office/drawing/2014/main" id="{2ECD170D-F8BF-62D6-EAB2-D1D2F18E6A65}"/>
              </a:ext>
            </a:extLst>
          </p:cNvPr>
          <p:cNvSpPr txBox="1"/>
          <p:nvPr/>
        </p:nvSpPr>
        <p:spPr>
          <a:xfrm>
            <a:off x="6411432" y="4680940"/>
            <a:ext cx="1415772" cy="338554"/>
          </a:xfrm>
          <a:prstGeom prst="rect">
            <a:avLst/>
          </a:prstGeom>
          <a:noFill/>
        </p:spPr>
        <p:txBody>
          <a:bodyPr wrap="none" rtlCol="0">
            <a:spAutoFit/>
          </a:bodyPr>
          <a:lstStyle/>
          <a:p>
            <a:r>
              <a:rPr lang="zh-CN" altLang="en-US" sz="1600"/>
              <a:t>（伤人成功）</a:t>
            </a:r>
          </a:p>
        </p:txBody>
      </p:sp>
      <p:sp>
        <p:nvSpPr>
          <p:cNvPr id="8" name="文本框 7">
            <a:extLst>
              <a:ext uri="{FF2B5EF4-FFF2-40B4-BE49-F238E27FC236}">
                <a16:creationId xmlns:a16="http://schemas.microsoft.com/office/drawing/2014/main" id="{ABC7A663-7DB9-F5D9-C759-1E359E979C40}"/>
              </a:ext>
            </a:extLst>
          </p:cNvPr>
          <p:cNvSpPr txBox="1"/>
          <p:nvPr/>
        </p:nvSpPr>
        <p:spPr>
          <a:xfrm>
            <a:off x="3161414" y="5939840"/>
            <a:ext cx="1444626" cy="338554"/>
          </a:xfrm>
          <a:prstGeom prst="rect">
            <a:avLst/>
          </a:prstGeom>
          <a:noFill/>
        </p:spPr>
        <p:txBody>
          <a:bodyPr wrap="none" rtlCol="0">
            <a:spAutoFit/>
          </a:bodyPr>
          <a:lstStyle/>
          <a:p>
            <a:r>
              <a:rPr lang="zh-CN" altLang="en-US" sz="1600"/>
              <a:t>（无意伤人）</a:t>
            </a:r>
          </a:p>
        </p:txBody>
      </p:sp>
      <p:sp>
        <p:nvSpPr>
          <p:cNvPr id="9" name="文本框 8">
            <a:extLst>
              <a:ext uri="{FF2B5EF4-FFF2-40B4-BE49-F238E27FC236}">
                <a16:creationId xmlns:a16="http://schemas.microsoft.com/office/drawing/2014/main" id="{DF815FCF-EEC9-B752-7C3A-CDB5334C5483}"/>
              </a:ext>
            </a:extLst>
          </p:cNvPr>
          <p:cNvSpPr txBox="1"/>
          <p:nvPr/>
        </p:nvSpPr>
        <p:spPr>
          <a:xfrm>
            <a:off x="4287206" y="5942029"/>
            <a:ext cx="1415772" cy="338554"/>
          </a:xfrm>
          <a:prstGeom prst="rect">
            <a:avLst/>
          </a:prstGeom>
          <a:noFill/>
        </p:spPr>
        <p:txBody>
          <a:bodyPr wrap="none" rtlCol="0">
            <a:spAutoFit/>
          </a:bodyPr>
          <a:lstStyle/>
          <a:p>
            <a:r>
              <a:rPr lang="zh-CN" altLang="en-US" sz="1600"/>
              <a:t>（有意伤人）</a:t>
            </a:r>
          </a:p>
        </p:txBody>
      </p:sp>
      <p:grpSp>
        <p:nvGrpSpPr>
          <p:cNvPr id="20" name="组合 19">
            <a:extLst>
              <a:ext uri="{FF2B5EF4-FFF2-40B4-BE49-F238E27FC236}">
                <a16:creationId xmlns:a16="http://schemas.microsoft.com/office/drawing/2014/main" id="{6D188903-0C5D-4978-3061-98EAD116FBF7}"/>
              </a:ext>
            </a:extLst>
          </p:cNvPr>
          <p:cNvGrpSpPr/>
          <p:nvPr/>
        </p:nvGrpSpPr>
        <p:grpSpPr>
          <a:xfrm>
            <a:off x="11787963" y="4499132"/>
            <a:ext cx="4665790" cy="1894933"/>
            <a:chOff x="3313814" y="4538050"/>
            <a:chExt cx="4665790" cy="1894933"/>
          </a:xfrm>
        </p:grpSpPr>
        <p:sp>
          <p:nvSpPr>
            <p:cNvPr id="10" name="文本框 9">
              <a:extLst>
                <a:ext uri="{FF2B5EF4-FFF2-40B4-BE49-F238E27FC236}">
                  <a16:creationId xmlns:a16="http://schemas.microsoft.com/office/drawing/2014/main" id="{7107AF3A-F0A9-C5CF-1EBB-59C741DD448C}"/>
                </a:ext>
              </a:extLst>
            </p:cNvPr>
            <p:cNvSpPr txBox="1"/>
            <p:nvPr/>
          </p:nvSpPr>
          <p:spPr>
            <a:xfrm>
              <a:off x="6563832" y="4538050"/>
              <a:ext cx="1415772" cy="338554"/>
            </a:xfrm>
            <a:prstGeom prst="rect">
              <a:avLst/>
            </a:prstGeom>
            <a:noFill/>
          </p:spPr>
          <p:txBody>
            <a:bodyPr wrap="none" rtlCol="0">
              <a:spAutoFit/>
            </a:bodyPr>
            <a:lstStyle/>
            <a:p>
              <a:r>
                <a:rPr lang="zh-CN" altLang="en-US" sz="1600"/>
                <a:t>（无人受伤）</a:t>
              </a:r>
            </a:p>
          </p:txBody>
        </p:sp>
        <p:sp>
          <p:nvSpPr>
            <p:cNvPr id="11" name="文本框 10">
              <a:extLst>
                <a:ext uri="{FF2B5EF4-FFF2-40B4-BE49-F238E27FC236}">
                  <a16:creationId xmlns:a16="http://schemas.microsoft.com/office/drawing/2014/main" id="{89B72FAD-FD2A-1911-9C3F-5FB475269683}"/>
                </a:ext>
              </a:extLst>
            </p:cNvPr>
            <p:cNvSpPr txBox="1"/>
            <p:nvPr/>
          </p:nvSpPr>
          <p:spPr>
            <a:xfrm>
              <a:off x="6563832" y="4833340"/>
              <a:ext cx="1415772" cy="338554"/>
            </a:xfrm>
            <a:prstGeom prst="rect">
              <a:avLst/>
            </a:prstGeom>
            <a:noFill/>
          </p:spPr>
          <p:txBody>
            <a:bodyPr wrap="none" rtlCol="0">
              <a:spAutoFit/>
            </a:bodyPr>
            <a:lstStyle/>
            <a:p>
              <a:r>
                <a:rPr lang="zh-CN" altLang="en-US" sz="1600"/>
                <a:t>（伤人成功）</a:t>
              </a:r>
            </a:p>
          </p:txBody>
        </p:sp>
        <p:sp>
          <p:nvSpPr>
            <p:cNvPr id="14" name="文本框 13">
              <a:extLst>
                <a:ext uri="{FF2B5EF4-FFF2-40B4-BE49-F238E27FC236}">
                  <a16:creationId xmlns:a16="http://schemas.microsoft.com/office/drawing/2014/main" id="{96608A40-233C-8A59-595F-01A1A34C5C79}"/>
                </a:ext>
              </a:extLst>
            </p:cNvPr>
            <p:cNvSpPr txBox="1"/>
            <p:nvPr/>
          </p:nvSpPr>
          <p:spPr>
            <a:xfrm>
              <a:off x="3313814" y="6092240"/>
              <a:ext cx="1444626" cy="338554"/>
            </a:xfrm>
            <a:prstGeom prst="rect">
              <a:avLst/>
            </a:prstGeom>
            <a:noFill/>
          </p:spPr>
          <p:txBody>
            <a:bodyPr wrap="none" rtlCol="0">
              <a:spAutoFit/>
            </a:bodyPr>
            <a:lstStyle/>
            <a:p>
              <a:r>
                <a:rPr lang="zh-CN" altLang="en-US" sz="1600"/>
                <a:t>（无意伤人）</a:t>
              </a:r>
            </a:p>
          </p:txBody>
        </p:sp>
        <p:sp>
          <p:nvSpPr>
            <p:cNvPr id="15" name="文本框 14">
              <a:extLst>
                <a:ext uri="{FF2B5EF4-FFF2-40B4-BE49-F238E27FC236}">
                  <a16:creationId xmlns:a16="http://schemas.microsoft.com/office/drawing/2014/main" id="{C5DE5F1A-7CD4-3D72-55DD-001D63D1793D}"/>
                </a:ext>
              </a:extLst>
            </p:cNvPr>
            <p:cNvSpPr txBox="1"/>
            <p:nvPr/>
          </p:nvSpPr>
          <p:spPr>
            <a:xfrm>
              <a:off x="4439606" y="6094429"/>
              <a:ext cx="1415772" cy="338554"/>
            </a:xfrm>
            <a:prstGeom prst="rect">
              <a:avLst/>
            </a:prstGeom>
            <a:noFill/>
          </p:spPr>
          <p:txBody>
            <a:bodyPr wrap="none" rtlCol="0">
              <a:spAutoFit/>
            </a:bodyPr>
            <a:lstStyle/>
            <a:p>
              <a:r>
                <a:rPr lang="zh-CN" altLang="en-US" sz="1600"/>
                <a:t>（有意伤人）</a:t>
              </a:r>
            </a:p>
          </p:txBody>
        </p:sp>
      </p:grpSp>
    </p:spTree>
    <p:extLst>
      <p:ext uri="{BB962C8B-B14F-4D97-AF65-F5344CB8AC3E}">
        <p14:creationId xmlns:p14="http://schemas.microsoft.com/office/powerpoint/2010/main" val="394505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16193" y="616358"/>
            <a:ext cx="877570" cy="645160"/>
          </a:xfrm>
          <a:prstGeom prst="rect">
            <a:avLst/>
          </a:prstGeom>
          <a:noFill/>
        </p:spPr>
        <p:txBody>
          <a:bodyPr wrap="none" rtlCol="0">
            <a:spAutoFit/>
          </a:bodyPr>
          <a:lstStyle/>
          <a:p>
            <a:pPr algn="ctr"/>
            <a:r>
              <a:rPr lang="en-US" altLang="zh-CN" sz="3600" b="1">
                <a:solidFill>
                  <a:schemeClr val="bg1"/>
                </a:solidFill>
                <a:latin typeface="+mj-ea"/>
                <a:ea typeface="+mj-ea"/>
              </a:rPr>
              <a:t>2.2</a:t>
            </a:r>
            <a:endParaRPr lang="zh-CN" altLang="en-US" sz="3600" b="1">
              <a:solidFill>
                <a:schemeClr val="bg1"/>
              </a:solidFill>
              <a:latin typeface="+mj-ea"/>
              <a:ea typeface="+mj-ea"/>
            </a:endParaRPr>
          </a:p>
        </p:txBody>
      </p:sp>
      <p:sp>
        <p:nvSpPr>
          <p:cNvPr id="3" name="文本框 2"/>
          <p:cNvSpPr txBox="1"/>
          <p:nvPr/>
        </p:nvSpPr>
        <p:spPr>
          <a:xfrm>
            <a:off x="11670030" y="2019300"/>
            <a:ext cx="2766060" cy="506730"/>
          </a:xfrm>
          <a:prstGeom prst="rect">
            <a:avLst/>
          </a:prstGeom>
          <a:noFill/>
        </p:spPr>
        <p:txBody>
          <a:bodyPr wrap="square" rtlCol="0">
            <a:spAutoFit/>
          </a:bodyPr>
          <a:lstStyle/>
          <a:p>
            <a:r>
              <a:rPr lang="en-US" altLang="zh-CN" sz="2700" b="1">
                <a:solidFill>
                  <a:schemeClr val="bg1"/>
                </a:solidFill>
                <a:latin typeface="+mj-ea"/>
                <a:ea typeface="+mj-ea"/>
              </a:rPr>
              <a:t>HYPOTHESIS</a:t>
            </a:r>
          </a:p>
        </p:txBody>
      </p:sp>
      <p:grpSp>
        <p:nvGrpSpPr>
          <p:cNvPr id="29" name="组合 28">
            <a:extLst>
              <a:ext uri="{FF2B5EF4-FFF2-40B4-BE49-F238E27FC236}">
                <a16:creationId xmlns:a16="http://schemas.microsoft.com/office/drawing/2014/main" id="{97477FA8-3EC8-B4DE-F44B-205133907B89}"/>
              </a:ext>
            </a:extLst>
          </p:cNvPr>
          <p:cNvGrpSpPr/>
          <p:nvPr/>
        </p:nvGrpSpPr>
        <p:grpSpPr>
          <a:xfrm>
            <a:off x="9337379" y="1444253"/>
            <a:ext cx="8312668" cy="3463393"/>
            <a:chOff x="520981" y="1492677"/>
            <a:chExt cx="8312668" cy="3463393"/>
          </a:xfrm>
        </p:grpSpPr>
        <p:sp>
          <p:nvSpPr>
            <p:cNvPr id="18" name="矩形: 圆角 17"/>
            <p:cNvSpPr/>
            <p:nvPr>
              <p:custDataLst>
                <p:tags r:id="rId3"/>
              </p:custDataLst>
            </p:nvPr>
          </p:nvSpPr>
          <p:spPr>
            <a:xfrm>
              <a:off x="2089092" y="1492677"/>
              <a:ext cx="4992280" cy="56324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solidFill>
                    <a:schemeClr val="bg1"/>
                  </a:solidFill>
                  <a:latin typeface="Calibri Light" panose="020F0302020204030204" pitchFamily="34" charset="0"/>
                  <a:ea typeface="+mj-ea"/>
                  <a:cs typeface="Calibri Light" panose="020F0302020204030204" pitchFamily="34" charset="0"/>
                </a:rPr>
                <a:t>Procedure of Experiment 4</a:t>
              </a:r>
            </a:p>
          </p:txBody>
        </p:sp>
        <p:sp>
          <p:nvSpPr>
            <p:cNvPr id="11" name="文本框 10"/>
            <p:cNvSpPr txBox="1"/>
            <p:nvPr/>
          </p:nvSpPr>
          <p:spPr>
            <a:xfrm>
              <a:off x="520981" y="2169303"/>
              <a:ext cx="8312668" cy="1200329"/>
            </a:xfrm>
            <a:prstGeom prst="rect">
              <a:avLst/>
            </a:prstGeom>
            <a:noFill/>
          </p:spPr>
          <p:txBody>
            <a:bodyPr wrap="square" lIns="91440" tIns="45720" rIns="91440" bIns="45720" rtlCol="0" anchor="t">
              <a:spAutoFit/>
            </a:bodyPr>
            <a:lstStyle/>
            <a:p>
              <a:r>
                <a:rPr lang="zh-CN" altLang="en-US" sz="2400">
                  <a:latin typeface="Calibri Light" panose="020F0302020204030204" pitchFamily="34" charset="0"/>
                  <a:ea typeface="宋体"/>
                  <a:cs typeface="Calibri Light" panose="020F0302020204030204" pitchFamily="34" charset="0"/>
                </a:rPr>
                <a:t>Examining the effect of </a:t>
              </a:r>
              <a:r>
                <a:rPr lang="zh-CN" altLang="en-US" sz="2400">
                  <a:solidFill>
                    <a:srgbClr val="FF0000"/>
                  </a:solidFill>
                  <a:latin typeface="Calibri Light" panose="020F0302020204030204" pitchFamily="34" charset="0"/>
                  <a:ea typeface="宋体"/>
                  <a:cs typeface="Calibri Light" panose="020F0302020204030204" pitchFamily="34" charset="0"/>
                </a:rPr>
                <a:t>tDCS cathodic stimulation</a:t>
              </a:r>
              <a:r>
                <a:rPr lang="zh-CN" altLang="en-US" sz="2400">
                  <a:latin typeface="Calibri Light" panose="020F0302020204030204" pitchFamily="34" charset="0"/>
                  <a:ea typeface="宋体"/>
                  <a:cs typeface="Calibri Light" panose="020F0302020204030204" pitchFamily="34" charset="0"/>
                </a:rPr>
                <a:t> to reduce </a:t>
              </a:r>
              <a:r>
                <a:rPr lang="zh-CN" altLang="en-US" sz="2400">
                  <a:solidFill>
                    <a:srgbClr val="FF0000"/>
                  </a:solidFill>
                  <a:latin typeface="Calibri Light" panose="020F0302020204030204" pitchFamily="34" charset="0"/>
                  <a:ea typeface="宋体"/>
                  <a:cs typeface="Calibri Light" panose="020F0302020204030204" pitchFamily="34" charset="0"/>
                </a:rPr>
                <a:t>RTPJ </a:t>
              </a:r>
              <a:r>
                <a:rPr lang="en-US" altLang="zh-CN" sz="2400">
                  <a:solidFill>
                    <a:srgbClr val="FF0000"/>
                  </a:solidFill>
                  <a:latin typeface="Calibri Light" panose="020F0302020204030204" pitchFamily="34" charset="0"/>
                  <a:ea typeface="宋体"/>
                  <a:cs typeface="Calibri Light" panose="020F0302020204030204" pitchFamily="34" charset="0"/>
                </a:rPr>
                <a:t>(right temporo-parietal junction) </a:t>
              </a:r>
              <a:r>
                <a:rPr lang="zh-CN" altLang="en-US" sz="2400">
                  <a:solidFill>
                    <a:srgbClr val="FF0000"/>
                  </a:solidFill>
                  <a:latin typeface="Calibri Light" panose="020F0302020204030204" pitchFamily="34" charset="0"/>
                  <a:ea typeface="宋体"/>
                  <a:cs typeface="Calibri Light" panose="020F0302020204030204" pitchFamily="34" charset="0"/>
                </a:rPr>
                <a:t>cortical</a:t>
              </a:r>
              <a:r>
                <a:rPr lang="zh-CN" altLang="en-US" sz="2400">
                  <a:latin typeface="Calibri Light" panose="020F0302020204030204" pitchFamily="34" charset="0"/>
                  <a:ea typeface="宋体"/>
                  <a:cs typeface="Calibri Light" panose="020F0302020204030204" pitchFamily="34" charset="0"/>
                </a:rPr>
                <a:t> excitability on the processing of moral judgement intentions for </a:t>
              </a:r>
              <a:r>
                <a:rPr lang="en-US" altLang="zh-CN" sz="2400">
                  <a:latin typeface="Calibri Light" panose="020F0302020204030204" pitchFamily="34" charset="0"/>
                  <a:ea typeface="宋体"/>
                  <a:cs typeface="Calibri Light" panose="020F0302020204030204" pitchFamily="34" charset="0"/>
                </a:rPr>
                <a:t>harmful be</a:t>
              </a:r>
              <a:r>
                <a:rPr lang="zh-CN" altLang="en-US" sz="2400">
                  <a:latin typeface="Calibri Light" panose="020F0302020204030204" pitchFamily="34" charset="0"/>
                  <a:ea typeface="宋体"/>
                  <a:cs typeface="Calibri Light" panose="020F0302020204030204" pitchFamily="34" charset="0"/>
                </a:rPr>
                <a:t>haviour</a:t>
              </a:r>
            </a:p>
          </p:txBody>
        </p:sp>
        <p:sp>
          <p:nvSpPr>
            <p:cNvPr id="4" name="文本框 3"/>
            <p:cNvSpPr txBox="1"/>
            <p:nvPr/>
          </p:nvSpPr>
          <p:spPr>
            <a:xfrm>
              <a:off x="520981" y="3386410"/>
              <a:ext cx="8312668" cy="1569660"/>
            </a:xfrm>
            <a:prstGeom prst="rect">
              <a:avLst/>
            </a:prstGeom>
            <a:noFill/>
          </p:spPr>
          <p:txBody>
            <a:bodyPr wrap="square" rtlCol="0" anchor="t">
              <a:spAutoFit/>
            </a:bodyPr>
            <a:lstStyle/>
            <a:p>
              <a:r>
                <a:rPr lang="zh-CN" altLang="en-US" sz="2400">
                  <a:latin typeface="Calibri Light" panose="020F0302020204030204" pitchFamily="34" charset="0"/>
                  <a:cs typeface="Calibri Light" panose="020F0302020204030204" pitchFamily="34" charset="0"/>
                </a:rPr>
                <a:t>Each subject received </a:t>
              </a:r>
              <a:r>
                <a:rPr lang="zh-CN" altLang="en-US" sz="2400">
                  <a:solidFill>
                    <a:srgbClr val="FF0000"/>
                  </a:solidFill>
                  <a:latin typeface="Calibri Light" panose="020F0302020204030204" pitchFamily="34" charset="0"/>
                  <a:cs typeface="Calibri Light" panose="020F0302020204030204" pitchFamily="34" charset="0"/>
                </a:rPr>
                <a:t>two tDCS stimuli (one cathodic stimulus and one sham stimulus) 1 week apart</a:t>
              </a:r>
              <a:r>
                <a:rPr lang="zh-CN" altLang="en-US" sz="2400">
                  <a:latin typeface="Calibri Light" panose="020F0302020204030204" pitchFamily="34" charset="0"/>
                  <a:cs typeface="Calibri Light" panose="020F0302020204030204" pitchFamily="34" charset="0"/>
                </a:rPr>
                <a:t>. In each experiment subjects completed an intention</a:t>
              </a:r>
              <a:r>
                <a:rPr lang="en-US" altLang="zh-CN" sz="2400">
                  <a:latin typeface="Calibri Light" panose="020F0302020204030204" pitchFamily="34" charset="0"/>
                  <a:cs typeface="Calibri Light" panose="020F0302020204030204" pitchFamily="34" charset="0"/>
                </a:rPr>
                <a:t>-</a:t>
              </a:r>
              <a:r>
                <a:rPr lang="zh-CN" altLang="en-US" sz="2400">
                  <a:latin typeface="Calibri Light" panose="020F0302020204030204" pitchFamily="34" charset="0"/>
                  <a:cs typeface="Calibri Light" panose="020F0302020204030204" pitchFamily="34" charset="0"/>
                </a:rPr>
                <a:t>outcome moral judgement task </a:t>
              </a:r>
              <a:r>
                <a:rPr lang="zh-CN" altLang="en-US" sz="2400">
                  <a:solidFill>
                    <a:srgbClr val="FF0000"/>
                  </a:solidFill>
                  <a:latin typeface="Calibri Light" panose="020F0302020204030204" pitchFamily="34" charset="0"/>
                  <a:cs typeface="Calibri Light" panose="020F0302020204030204" pitchFamily="34" charset="0"/>
                </a:rPr>
                <a:t>immediately</a:t>
              </a:r>
              <a:r>
                <a:rPr lang="zh-CN" altLang="en-US" sz="2400">
                  <a:latin typeface="Calibri Light" panose="020F0302020204030204" pitchFamily="34" charset="0"/>
                  <a:cs typeface="Calibri Light" panose="020F0302020204030204" pitchFamily="34" charset="0"/>
                </a:rPr>
                <a:t> after the stimulation</a:t>
              </a:r>
              <a:r>
                <a:rPr lang="en-US" altLang="zh-CN" sz="2400">
                  <a:latin typeface="Calibri Light" panose="020F0302020204030204" pitchFamily="34" charset="0"/>
                  <a:cs typeface="Calibri Light" panose="020F0302020204030204" pitchFamily="34" charset="0"/>
                </a:rPr>
                <a:t>.</a:t>
              </a:r>
              <a:endParaRPr lang="zh-CN" altLang="en-US" sz="2400">
                <a:latin typeface="Calibri Light" panose="020F0302020204030204" pitchFamily="34" charset="0"/>
                <a:cs typeface="Calibri Light" panose="020F0302020204030204" pitchFamily="34" charset="0"/>
              </a:endParaRPr>
            </a:p>
          </p:txBody>
        </p:sp>
      </p:grpSp>
      <p:pic>
        <p:nvPicPr>
          <p:cNvPr id="7" name="Content Placeholder 4" descr="A black background with blue text&#10;&#10;Description automatically generated with low confidence">
            <a:extLst>
              <a:ext uri="{FF2B5EF4-FFF2-40B4-BE49-F238E27FC236}">
                <a16:creationId xmlns:a16="http://schemas.microsoft.com/office/drawing/2014/main" id="{FCBCF772-B5C7-02D7-242D-C2AC3440A3CB}"/>
              </a:ext>
            </a:extLst>
          </p:cNvPr>
          <p:cNvPicPr>
            <a:picLocks noChangeAspect="1"/>
          </p:cNvPicPr>
          <p:nvPr/>
        </p:nvPicPr>
        <p:blipFill>
          <a:blip r:embed="rId6"/>
          <a:stretch>
            <a:fillRect/>
          </a:stretch>
        </p:blipFill>
        <p:spPr>
          <a:xfrm>
            <a:off x="12495260" y="383596"/>
            <a:ext cx="5400000" cy="790862"/>
          </a:xfrm>
          <a:prstGeom prst="rect">
            <a:avLst/>
          </a:prstGeom>
        </p:spPr>
      </p:pic>
      <p:grpSp>
        <p:nvGrpSpPr>
          <p:cNvPr id="33" name="组合 32">
            <a:extLst>
              <a:ext uri="{FF2B5EF4-FFF2-40B4-BE49-F238E27FC236}">
                <a16:creationId xmlns:a16="http://schemas.microsoft.com/office/drawing/2014/main" id="{1DC85CE4-901F-0330-34E9-CB9BA4E64319}"/>
              </a:ext>
            </a:extLst>
          </p:cNvPr>
          <p:cNvGrpSpPr/>
          <p:nvPr/>
        </p:nvGrpSpPr>
        <p:grpSpPr>
          <a:xfrm>
            <a:off x="1257930" y="1524836"/>
            <a:ext cx="6977582" cy="4818894"/>
            <a:chOff x="1014801" y="1350667"/>
            <a:chExt cx="7525457" cy="7028695"/>
          </a:xfrm>
        </p:grpSpPr>
        <p:cxnSp>
          <p:nvCxnSpPr>
            <p:cNvPr id="15" name="直接箭头连接符 14">
              <a:extLst>
                <a:ext uri="{FF2B5EF4-FFF2-40B4-BE49-F238E27FC236}">
                  <a16:creationId xmlns:a16="http://schemas.microsoft.com/office/drawing/2014/main" id="{D6771447-9909-02F6-9222-866707E20A84}"/>
                </a:ext>
              </a:extLst>
            </p:cNvPr>
            <p:cNvCxnSpPr>
              <a:cxnSpLocks/>
            </p:cNvCxnSpPr>
            <p:nvPr/>
          </p:nvCxnSpPr>
          <p:spPr>
            <a:xfrm>
              <a:off x="1985097" y="4572682"/>
              <a:ext cx="21771" cy="92920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15C10DD-E918-2BC3-5FC1-EA811BB26B10}"/>
                </a:ext>
              </a:extLst>
            </p:cNvPr>
            <p:cNvSpPr txBox="1"/>
            <p:nvPr/>
          </p:nvSpPr>
          <p:spPr>
            <a:xfrm>
              <a:off x="2013735" y="4593134"/>
              <a:ext cx="1222562" cy="942719"/>
            </a:xfrm>
            <a:prstGeom prst="rect">
              <a:avLst/>
            </a:prstGeom>
            <a:noFill/>
          </p:spPr>
          <p:txBody>
            <a:bodyPr wrap="square" lIns="91440" tIns="45720" rIns="91440" bIns="45720" rtlCol="0" anchor="t">
              <a:spAutoFit/>
            </a:bodyPr>
            <a:lstStyle/>
            <a:p>
              <a:r>
                <a:rPr lang="en-US" altLang="zh-CN">
                  <a:ea typeface="宋体"/>
                </a:rPr>
                <a:t>1 week later</a:t>
              </a:r>
              <a:endParaRPr lang="en-US" altLang="zh-CN">
                <a:ea typeface="宋体"/>
                <a:cs typeface="Calibri"/>
              </a:endParaRPr>
            </a:p>
          </p:txBody>
        </p:sp>
        <p:grpSp>
          <p:nvGrpSpPr>
            <p:cNvPr id="31" name="组合 30">
              <a:extLst>
                <a:ext uri="{FF2B5EF4-FFF2-40B4-BE49-F238E27FC236}">
                  <a16:creationId xmlns:a16="http://schemas.microsoft.com/office/drawing/2014/main" id="{E1F04285-CEA5-0196-EE17-D858032179E5}"/>
                </a:ext>
              </a:extLst>
            </p:cNvPr>
            <p:cNvGrpSpPr/>
            <p:nvPr/>
          </p:nvGrpSpPr>
          <p:grpSpPr>
            <a:xfrm>
              <a:off x="1050592" y="1350667"/>
              <a:ext cx="7489666" cy="3223414"/>
              <a:chOff x="1050592" y="1350667"/>
              <a:chExt cx="7489666" cy="3223414"/>
            </a:xfrm>
          </p:grpSpPr>
          <p:grpSp>
            <p:nvGrpSpPr>
              <p:cNvPr id="19" name="组合 18">
                <a:extLst>
                  <a:ext uri="{FF2B5EF4-FFF2-40B4-BE49-F238E27FC236}">
                    <a16:creationId xmlns:a16="http://schemas.microsoft.com/office/drawing/2014/main" id="{38EC18EC-BB4F-3281-8773-02BD037FD4EE}"/>
                  </a:ext>
                </a:extLst>
              </p:cNvPr>
              <p:cNvGrpSpPr/>
              <p:nvPr/>
            </p:nvGrpSpPr>
            <p:grpSpPr>
              <a:xfrm>
                <a:off x="1050592" y="2058168"/>
                <a:ext cx="2103818" cy="2236918"/>
                <a:chOff x="1282619" y="4900883"/>
                <a:chExt cx="1512087" cy="1736964"/>
              </a:xfrm>
            </p:grpSpPr>
            <p:pic>
              <p:nvPicPr>
                <p:cNvPr id="9" name="图片 8">
                  <a:extLst>
                    <a:ext uri="{FF2B5EF4-FFF2-40B4-BE49-F238E27FC236}">
                      <a16:creationId xmlns:a16="http://schemas.microsoft.com/office/drawing/2014/main" id="{138D787A-4405-409E-71DD-0A30760D2230}"/>
                    </a:ext>
                  </a:extLst>
                </p:cNvPr>
                <p:cNvPicPr>
                  <a:picLocks noChangeAspect="1"/>
                </p:cNvPicPr>
                <p:nvPr/>
              </p:nvPicPr>
              <p:blipFill>
                <a:blip r:embed="rId7"/>
                <a:stretch>
                  <a:fillRect/>
                </a:stretch>
              </p:blipFill>
              <p:spPr>
                <a:xfrm>
                  <a:off x="1282619" y="4900883"/>
                  <a:ext cx="1512087" cy="1204686"/>
                </a:xfrm>
                <a:prstGeom prst="rect">
                  <a:avLst/>
                </a:prstGeom>
              </p:spPr>
            </p:pic>
            <p:sp>
              <p:nvSpPr>
                <p:cNvPr id="12" name="文本框 11">
                  <a:extLst>
                    <a:ext uri="{FF2B5EF4-FFF2-40B4-BE49-F238E27FC236}">
                      <a16:creationId xmlns:a16="http://schemas.microsoft.com/office/drawing/2014/main" id="{219151E2-E303-BC16-754F-BAF4BB5265CE}"/>
                    </a:ext>
                  </a:extLst>
                </p:cNvPr>
                <p:cNvSpPr txBox="1"/>
                <p:nvPr/>
              </p:nvSpPr>
              <p:spPr>
                <a:xfrm>
                  <a:off x="1433873" y="6219550"/>
                  <a:ext cx="1040807" cy="418297"/>
                </a:xfrm>
                <a:prstGeom prst="rect">
                  <a:avLst/>
                </a:prstGeom>
                <a:noFill/>
              </p:spPr>
              <p:txBody>
                <a:bodyPr wrap="none" rtlCol="0">
                  <a:spAutoFit/>
                </a:bodyPr>
                <a:lstStyle/>
                <a:p>
                  <a:pPr algn="ctr"/>
                  <a:r>
                    <a:rPr lang="en-US" altLang="zh-CN" b="1" err="1"/>
                    <a:t>tDCS</a:t>
                  </a:r>
                  <a:r>
                    <a:rPr lang="en-US" altLang="zh-CN" b="1"/>
                    <a:t> stimuli</a:t>
                  </a:r>
                  <a:endParaRPr lang="zh-CN" altLang="en-US" b="1"/>
                </a:p>
              </p:txBody>
            </p:sp>
          </p:grpSp>
          <p:pic>
            <p:nvPicPr>
              <p:cNvPr id="24" name="图片 23" descr="chiMaterial.png">
                <a:extLst>
                  <a:ext uri="{FF2B5EF4-FFF2-40B4-BE49-F238E27FC236}">
                    <a16:creationId xmlns:a16="http://schemas.microsoft.com/office/drawing/2014/main" id="{B13B959A-106F-BA37-310B-835A1820552B}"/>
                  </a:ext>
                </a:extLst>
              </p:cNvPr>
              <p:cNvPicPr>
                <a:picLocks noChangeAspect="1"/>
              </p:cNvPicPr>
              <p:nvPr/>
            </p:nvPicPr>
            <p:blipFill rotWithShape="1">
              <a:blip r:embed="rId8"/>
              <a:srcRect l="13854" t="1254" b="6113"/>
              <a:stretch>
                <a:fillRect/>
              </a:stretch>
            </p:blipFill>
            <p:spPr>
              <a:xfrm>
                <a:off x="4630083" y="1785090"/>
                <a:ext cx="3910175" cy="2788991"/>
              </a:xfrm>
              <a:prstGeom prst="rect">
                <a:avLst/>
              </a:prstGeom>
              <a:ln>
                <a:solidFill>
                  <a:srgbClr val="4472C4"/>
                </a:solidFill>
              </a:ln>
            </p:spPr>
          </p:pic>
          <p:cxnSp>
            <p:nvCxnSpPr>
              <p:cNvPr id="30" name="直接箭头连接符 29">
                <a:extLst>
                  <a:ext uri="{FF2B5EF4-FFF2-40B4-BE49-F238E27FC236}">
                    <a16:creationId xmlns:a16="http://schemas.microsoft.com/office/drawing/2014/main" id="{6DEDC10F-0C8C-6C3B-8110-B6520279D09F}"/>
                  </a:ext>
                </a:extLst>
              </p:cNvPr>
              <p:cNvCxnSpPr>
                <a:cxnSpLocks/>
              </p:cNvCxnSpPr>
              <p:nvPr/>
            </p:nvCxnSpPr>
            <p:spPr>
              <a:xfrm>
                <a:off x="2966266" y="3006010"/>
                <a:ext cx="1121102" cy="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778073D-CEC4-2BAD-44F4-D7F1631063B8}"/>
                  </a:ext>
                </a:extLst>
              </p:cNvPr>
              <p:cNvSpPr txBox="1"/>
              <p:nvPr/>
            </p:nvSpPr>
            <p:spPr>
              <a:xfrm>
                <a:off x="5390229" y="1350667"/>
                <a:ext cx="2424541" cy="476293"/>
              </a:xfrm>
              <a:prstGeom prst="rect">
                <a:avLst/>
              </a:prstGeom>
              <a:noFill/>
            </p:spPr>
            <p:txBody>
              <a:bodyPr wrap="square" rtlCol="0">
                <a:spAutoFit/>
              </a:bodyPr>
              <a:lstStyle/>
              <a:p>
                <a:pPr algn="ctr"/>
                <a:r>
                  <a:rPr lang="en-US" altLang="zh-CN"/>
                  <a:t>Moral judgment task</a:t>
                </a:r>
                <a:endParaRPr lang="zh-CN" altLang="en-US"/>
              </a:p>
            </p:txBody>
          </p:sp>
          <p:sp>
            <p:nvSpPr>
              <p:cNvPr id="37" name="文本框 36">
                <a:extLst>
                  <a:ext uri="{FF2B5EF4-FFF2-40B4-BE49-F238E27FC236}">
                    <a16:creationId xmlns:a16="http://schemas.microsoft.com/office/drawing/2014/main" id="{0C058016-3D04-154E-5BD7-810EF255BF07}"/>
                  </a:ext>
                </a:extLst>
              </p:cNvPr>
              <p:cNvSpPr txBox="1"/>
              <p:nvPr/>
            </p:nvSpPr>
            <p:spPr>
              <a:xfrm>
                <a:off x="2721416" y="2435898"/>
                <a:ext cx="1566476" cy="476293"/>
              </a:xfrm>
              <a:prstGeom prst="rect">
                <a:avLst/>
              </a:prstGeom>
              <a:noFill/>
            </p:spPr>
            <p:txBody>
              <a:bodyPr wrap="square" rtlCol="0">
                <a:spAutoFit/>
              </a:bodyPr>
              <a:lstStyle/>
              <a:p>
                <a:pPr algn="ctr"/>
                <a:r>
                  <a:rPr lang="en-US" altLang="zh-CN"/>
                  <a:t>Immediately</a:t>
                </a:r>
                <a:endParaRPr lang="zh-CN" altLang="en-US"/>
              </a:p>
            </p:txBody>
          </p:sp>
        </p:grpSp>
        <p:grpSp>
          <p:nvGrpSpPr>
            <p:cNvPr id="32" name="组合 31">
              <a:extLst>
                <a:ext uri="{FF2B5EF4-FFF2-40B4-BE49-F238E27FC236}">
                  <a16:creationId xmlns:a16="http://schemas.microsoft.com/office/drawing/2014/main" id="{EA4B0C72-7C3B-FF87-67B0-57E1C0E6E349}"/>
                </a:ext>
              </a:extLst>
            </p:cNvPr>
            <p:cNvGrpSpPr/>
            <p:nvPr/>
          </p:nvGrpSpPr>
          <p:grpSpPr>
            <a:xfrm>
              <a:off x="1014801" y="5532027"/>
              <a:ext cx="7514572" cy="2847335"/>
              <a:chOff x="1025687" y="6174284"/>
              <a:chExt cx="7514572" cy="2847335"/>
            </a:xfrm>
          </p:grpSpPr>
          <p:grpSp>
            <p:nvGrpSpPr>
              <p:cNvPr id="20" name="组合 19">
                <a:extLst>
                  <a:ext uri="{FF2B5EF4-FFF2-40B4-BE49-F238E27FC236}">
                    <a16:creationId xmlns:a16="http://schemas.microsoft.com/office/drawing/2014/main" id="{094B7EE2-6237-EF0A-D13C-06A3623A6491}"/>
                  </a:ext>
                </a:extLst>
              </p:cNvPr>
              <p:cNvGrpSpPr/>
              <p:nvPr/>
            </p:nvGrpSpPr>
            <p:grpSpPr>
              <a:xfrm>
                <a:off x="1025687" y="6174284"/>
                <a:ext cx="2105243" cy="2509832"/>
                <a:chOff x="1166896" y="7381413"/>
                <a:chExt cx="1601561" cy="1832943"/>
              </a:xfrm>
            </p:grpSpPr>
            <p:pic>
              <p:nvPicPr>
                <p:cNvPr id="10" name="图片 9">
                  <a:extLst>
                    <a:ext uri="{FF2B5EF4-FFF2-40B4-BE49-F238E27FC236}">
                      <a16:creationId xmlns:a16="http://schemas.microsoft.com/office/drawing/2014/main" id="{35706CFD-8207-FA7D-9039-E3637B9F9DE3}"/>
                    </a:ext>
                  </a:extLst>
                </p:cNvPr>
                <p:cNvPicPr>
                  <a:picLocks noChangeAspect="1"/>
                </p:cNvPicPr>
                <p:nvPr/>
              </p:nvPicPr>
              <p:blipFill>
                <a:blip r:embed="rId7"/>
                <a:stretch>
                  <a:fillRect/>
                </a:stretch>
              </p:blipFill>
              <p:spPr>
                <a:xfrm>
                  <a:off x="1166896" y="7381413"/>
                  <a:ext cx="1601561" cy="1184429"/>
                </a:xfrm>
                <a:prstGeom prst="rect">
                  <a:avLst/>
                </a:prstGeom>
              </p:spPr>
            </p:pic>
            <p:sp>
              <p:nvSpPr>
                <p:cNvPr id="13" name="文本框 12">
                  <a:extLst>
                    <a:ext uri="{FF2B5EF4-FFF2-40B4-BE49-F238E27FC236}">
                      <a16:creationId xmlns:a16="http://schemas.microsoft.com/office/drawing/2014/main" id="{45B7DD25-49AE-3275-803C-EBF3801376C2}"/>
                    </a:ext>
                  </a:extLst>
                </p:cNvPr>
                <p:cNvSpPr txBox="1"/>
                <p:nvPr/>
              </p:nvSpPr>
              <p:spPr>
                <a:xfrm>
                  <a:off x="1582192" y="8820944"/>
                  <a:ext cx="575025" cy="393412"/>
                </a:xfrm>
                <a:prstGeom prst="rect">
                  <a:avLst/>
                </a:prstGeom>
                <a:noFill/>
              </p:spPr>
              <p:txBody>
                <a:bodyPr wrap="none" rtlCol="0">
                  <a:spAutoFit/>
                </a:bodyPr>
                <a:lstStyle/>
                <a:p>
                  <a:pPr algn="ctr"/>
                  <a:r>
                    <a:rPr lang="en-US" altLang="zh-CN" b="1"/>
                    <a:t>sham</a:t>
                  </a:r>
                  <a:endParaRPr lang="zh-CN" altLang="en-US" sz="2000" b="1"/>
                </a:p>
              </p:txBody>
            </p:sp>
          </p:grpSp>
          <p:pic>
            <p:nvPicPr>
              <p:cNvPr id="25" name="图片 24" descr="chiMaterial.png">
                <a:extLst>
                  <a:ext uri="{FF2B5EF4-FFF2-40B4-BE49-F238E27FC236}">
                    <a16:creationId xmlns:a16="http://schemas.microsoft.com/office/drawing/2014/main" id="{2C286738-5223-8D93-6B82-A5AD190039AF}"/>
                  </a:ext>
                </a:extLst>
              </p:cNvPr>
              <p:cNvPicPr>
                <a:picLocks noChangeAspect="1"/>
              </p:cNvPicPr>
              <p:nvPr/>
            </p:nvPicPr>
            <p:blipFill rotWithShape="1">
              <a:blip r:embed="rId8"/>
              <a:srcRect l="13854" t="1254" b="6113"/>
              <a:stretch>
                <a:fillRect/>
              </a:stretch>
            </p:blipFill>
            <p:spPr>
              <a:xfrm>
                <a:off x="4630084" y="6232628"/>
                <a:ext cx="3910175" cy="2788991"/>
              </a:xfrm>
              <a:prstGeom prst="rect">
                <a:avLst/>
              </a:prstGeom>
              <a:ln>
                <a:solidFill>
                  <a:srgbClr val="4472C4"/>
                </a:solidFill>
              </a:ln>
            </p:spPr>
          </p:pic>
          <p:cxnSp>
            <p:nvCxnSpPr>
              <p:cNvPr id="34" name="直接箭头连接符 33">
                <a:extLst>
                  <a:ext uri="{FF2B5EF4-FFF2-40B4-BE49-F238E27FC236}">
                    <a16:creationId xmlns:a16="http://schemas.microsoft.com/office/drawing/2014/main" id="{4B912081-5B6E-389E-7BCB-90C1D84FB821}"/>
                  </a:ext>
                </a:extLst>
              </p:cNvPr>
              <p:cNvCxnSpPr>
                <a:cxnSpLocks/>
              </p:cNvCxnSpPr>
              <p:nvPr/>
            </p:nvCxnSpPr>
            <p:spPr>
              <a:xfrm>
                <a:off x="2966266" y="7428658"/>
                <a:ext cx="1121102" cy="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D9BDFBAD-0325-1727-A371-4EF488DD5206}"/>
                  </a:ext>
                </a:extLst>
              </p:cNvPr>
              <p:cNvSpPr txBox="1"/>
              <p:nvPr/>
            </p:nvSpPr>
            <p:spPr>
              <a:xfrm>
                <a:off x="2722619" y="6789408"/>
                <a:ext cx="1589580" cy="476293"/>
              </a:xfrm>
              <a:prstGeom prst="rect">
                <a:avLst/>
              </a:prstGeom>
              <a:noFill/>
            </p:spPr>
            <p:txBody>
              <a:bodyPr wrap="square" rtlCol="0">
                <a:spAutoFit/>
              </a:bodyPr>
              <a:lstStyle/>
              <a:p>
                <a:pPr algn="ctr"/>
                <a:r>
                  <a:rPr lang="en-US" altLang="zh-CN"/>
                  <a:t>Immediately</a:t>
                </a:r>
                <a:endParaRPr lang="zh-CN" altLang="en-US"/>
              </a:p>
            </p:txBody>
          </p:sp>
        </p:grpSp>
      </p:grpSp>
      <p:grpSp>
        <p:nvGrpSpPr>
          <p:cNvPr id="35" name="组合 34">
            <a:extLst>
              <a:ext uri="{FF2B5EF4-FFF2-40B4-BE49-F238E27FC236}">
                <a16:creationId xmlns:a16="http://schemas.microsoft.com/office/drawing/2014/main" id="{94FC2DBD-3DAA-AB17-3717-774DD654179E}"/>
              </a:ext>
            </a:extLst>
          </p:cNvPr>
          <p:cNvGrpSpPr/>
          <p:nvPr/>
        </p:nvGrpSpPr>
        <p:grpSpPr>
          <a:xfrm>
            <a:off x="808097" y="6952784"/>
            <a:ext cx="10861933" cy="2968135"/>
            <a:chOff x="8613996" y="6038012"/>
            <a:chExt cx="10861933" cy="2968135"/>
          </a:xfrm>
        </p:grpSpPr>
        <p:sp>
          <p:nvSpPr>
            <p:cNvPr id="14" name="矩形: 圆角 13">
              <a:extLst>
                <a:ext uri="{FF2B5EF4-FFF2-40B4-BE49-F238E27FC236}">
                  <a16:creationId xmlns:a16="http://schemas.microsoft.com/office/drawing/2014/main" id="{66C5697F-708A-91B3-2A83-E2523F9AD544}"/>
                </a:ext>
              </a:extLst>
            </p:cNvPr>
            <p:cNvSpPr/>
            <p:nvPr>
              <p:custDataLst>
                <p:tags r:id="rId2"/>
              </p:custDataLst>
            </p:nvPr>
          </p:nvSpPr>
          <p:spPr>
            <a:xfrm>
              <a:off x="11457210" y="6038012"/>
              <a:ext cx="5175504" cy="56324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000" b="1">
                  <a:solidFill>
                    <a:schemeClr val="bg1"/>
                  </a:solidFill>
                  <a:latin typeface="Calibri Light" panose="020F0302020204030204" pitchFamily="34" charset="0"/>
                  <a:ea typeface="+mj-ea"/>
                  <a:cs typeface="Calibri Light" panose="020F0302020204030204" pitchFamily="34" charset="0"/>
                </a:rPr>
                <a:t>Brain regions-RTPJ</a:t>
              </a:r>
            </a:p>
          </p:txBody>
        </p:sp>
        <p:sp>
          <p:nvSpPr>
            <p:cNvPr id="26" name="文本框 25">
              <a:extLst>
                <a:ext uri="{FF2B5EF4-FFF2-40B4-BE49-F238E27FC236}">
                  <a16:creationId xmlns:a16="http://schemas.microsoft.com/office/drawing/2014/main" id="{989BA3B8-987B-666E-6374-7869AD98C13E}"/>
                </a:ext>
              </a:extLst>
            </p:cNvPr>
            <p:cNvSpPr txBox="1"/>
            <p:nvPr/>
          </p:nvSpPr>
          <p:spPr>
            <a:xfrm>
              <a:off x="8613996" y="6697823"/>
              <a:ext cx="10861933" cy="2308324"/>
            </a:xfrm>
            <a:prstGeom prst="rect">
              <a:avLst/>
            </a:prstGeom>
            <a:noFill/>
          </p:spPr>
          <p:txBody>
            <a:bodyPr wrap="square" lIns="91440" tIns="45720" rIns="91440" bIns="45720" rtlCol="0" anchor="t">
              <a:spAutoFit/>
            </a:bodyPr>
            <a:lstStyle/>
            <a:p>
              <a:r>
                <a:rPr lang="en-US" altLang="zh-CN" sz="2400">
                  <a:latin typeface="Calibri Light" panose="020F0302020204030204" pitchFamily="34" charset="0"/>
                  <a:ea typeface="SimSun"/>
                  <a:cs typeface="Calibri Light" panose="020F0302020204030204" pitchFamily="34" charset="0"/>
                </a:rPr>
                <a:t>Research</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has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shown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that</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bilateral</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TPJ</a:t>
              </a:r>
              <a:r>
                <a:rPr lang="zh-CN" altLang="en-US" sz="2400">
                  <a:latin typeface="Calibri Light" panose="020F0302020204030204" pitchFamily="34" charset="0"/>
                  <a:ea typeface="SimSun"/>
                  <a:cs typeface="Calibri Light" panose="020F0302020204030204" pitchFamily="34" charset="0"/>
                </a:rPr>
                <a:t> plays an</a:t>
              </a:r>
              <a:r>
                <a:rPr lang="en-US" altLang="zh-CN" sz="2400">
                  <a:latin typeface="Calibri Light" panose="020F0302020204030204" pitchFamily="34" charset="0"/>
                  <a:ea typeface="SimSun"/>
                  <a:cs typeface="Calibri Light" panose="020F0302020204030204" pitchFamily="34" charset="0"/>
                </a:rPr>
                <a:t> unique</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role</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in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perceiving</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the</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significance</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of</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human</a:t>
              </a:r>
              <a:r>
                <a:rPr lang="zh-CN" altLang="en-US" sz="2400">
                  <a:latin typeface="Calibri Light" panose="020F0302020204030204" pitchFamily="34" charset="0"/>
                  <a:ea typeface="SimSun"/>
                  <a:cs typeface="Calibri Light" panose="020F0302020204030204" pitchFamily="34" charset="0"/>
                </a:rPr>
                <a:t> </a:t>
              </a:r>
              <a:r>
                <a:rPr lang="en-US" altLang="zh-CN" sz="2400" err="1">
                  <a:latin typeface="Calibri Light" panose="020F0302020204030204" pitchFamily="34" charset="0"/>
                  <a:ea typeface="SimSun"/>
                  <a:cs typeface="Calibri Light" panose="020F0302020204030204" pitchFamily="34" charset="0"/>
                </a:rPr>
                <a:t>behaviours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and</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mental</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states</a:t>
              </a:r>
              <a:r>
                <a:rPr lang="en-US" altLang="zh-CN" sz="2400">
                  <a:latin typeface="Calibri Light" panose="020F0302020204030204" pitchFamily="34" charset="0"/>
                  <a:ea typeface="宋体"/>
                  <a:cs typeface="Calibri Light" panose="020F0302020204030204" pitchFamily="34" charset="0"/>
                </a:rPr>
                <a:t> </a:t>
              </a:r>
              <a:r>
                <a:rPr lang="zh-CN" sz="2400">
                  <a:solidFill>
                    <a:schemeClr val="tx2">
                      <a:lumMod val="60000"/>
                      <a:lumOff val="40000"/>
                    </a:schemeClr>
                  </a:solidFill>
                  <a:latin typeface="Calibri Light" panose="020F0302020204030204" pitchFamily="34" charset="0"/>
                  <a:ea typeface="宋体"/>
                  <a:cs typeface="Calibri Light" panose="020F0302020204030204" pitchFamily="34" charset="0"/>
                </a:rPr>
                <a:t>(Carter, Bowling, Reeck, &amp;</a:t>
              </a:r>
              <a:r>
                <a:rPr lang="zh-CN" altLang="en-US" sz="2400">
                  <a:solidFill>
                    <a:schemeClr val="tx2">
                      <a:lumMod val="60000"/>
                      <a:lumOff val="40000"/>
                    </a:schemeClr>
                  </a:solidFill>
                  <a:latin typeface="Calibri Light" panose="020F0302020204030204" pitchFamily="34" charset="0"/>
                  <a:ea typeface="宋体"/>
                  <a:cs typeface="Calibri Light" panose="020F0302020204030204" pitchFamily="34" charset="0"/>
                </a:rPr>
                <a:t> </a:t>
              </a:r>
              <a:r>
                <a:rPr lang="zh-CN" sz="2400">
                  <a:solidFill>
                    <a:schemeClr val="tx2">
                      <a:lumMod val="60000"/>
                      <a:lumOff val="40000"/>
                    </a:schemeClr>
                  </a:solidFill>
                  <a:latin typeface="Calibri Light" panose="020F0302020204030204" pitchFamily="34" charset="0"/>
                  <a:ea typeface="宋体"/>
                  <a:cs typeface="Calibri Light" panose="020F0302020204030204" pitchFamily="34" charset="0"/>
                </a:rPr>
                <a:t>Huettel, 2012)</a:t>
              </a:r>
              <a:r>
                <a:rPr lang="en-US" altLang="zh-CN" sz="2400">
                  <a:solidFill>
                    <a:schemeClr val="tx2">
                      <a:lumMod val="60000"/>
                      <a:lumOff val="40000"/>
                    </a:schemeClr>
                  </a:solidFill>
                  <a:latin typeface="Calibri Light" panose="020F0302020204030204" pitchFamily="34" charset="0"/>
                  <a:ea typeface="宋体"/>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However,</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comparing with LTPJ, </a:t>
              </a:r>
              <a:r>
                <a:rPr lang="zh-CN" sz="2400">
                  <a:latin typeface="Calibri Light" panose="020F0302020204030204" pitchFamily="34" charset="0"/>
                  <a:ea typeface="SimSun"/>
                  <a:cs typeface="Calibri Light" panose="020F0302020204030204" pitchFamily="34" charset="0"/>
                </a:rPr>
                <a:t>RTPJ </a:t>
              </a:r>
              <a:r>
                <a:rPr lang="en-US" altLang="zh-CN" sz="2400">
                  <a:latin typeface="Calibri Light" panose="020F0302020204030204" pitchFamily="34" charset="0"/>
                  <a:ea typeface="SimSun"/>
                  <a:cs typeface="Calibri Light" panose="020F0302020204030204" pitchFamily="34" charset="0"/>
                </a:rPr>
                <a:t>was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highly</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activated</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when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subjects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processed</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information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about</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mental</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states,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and</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the</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intensity</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of </a:t>
              </a:r>
              <a:r>
                <a:rPr lang="zh-CN" sz="2400">
                  <a:latin typeface="Calibri Light" panose="020F0302020204030204" pitchFamily="34" charset="0"/>
                  <a:ea typeface="SimSun"/>
                  <a:cs typeface="Calibri Light" panose="020F0302020204030204" pitchFamily="34" charset="0"/>
                </a:rPr>
                <a:t>BOLD</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signals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in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this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brain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region</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was</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significantly</a:t>
              </a:r>
              <a:r>
                <a:rPr lang="zh-CN" altLang="en-US" sz="2400">
                  <a:latin typeface="Calibri Light" panose="020F0302020204030204" pitchFamily="34" charset="0"/>
                  <a:ea typeface="SimSun"/>
                  <a:cs typeface="Calibri Light" panose="020F0302020204030204" pitchFamily="34" charset="0"/>
                </a:rPr>
                <a:t> </a:t>
              </a:r>
              <a:r>
                <a:rPr lang="en-US" altLang="zh-CN" sz="2400">
                  <a:latin typeface="Calibri Light" panose="020F0302020204030204" pitchFamily="34" charset="0"/>
                  <a:ea typeface="SimSun"/>
                  <a:cs typeface="Calibri Light" panose="020F0302020204030204" pitchFamily="34" charset="0"/>
                </a:rPr>
                <a:t>higher</a:t>
              </a:r>
              <a:r>
                <a:rPr lang="zh-CN" altLang="en-US" sz="2400">
                  <a:latin typeface="Calibri Light" panose="020F0302020204030204" pitchFamily="34" charset="0"/>
                  <a:ea typeface="SimSun"/>
                  <a:cs typeface="Calibri Light" panose="020F0302020204030204" pitchFamily="34" charset="0"/>
                </a:rPr>
                <a:t> than when it  process</a:t>
              </a:r>
              <a:r>
                <a:rPr lang="en-US" altLang="zh-CN" sz="2400">
                  <a:latin typeface="Calibri Light" panose="020F0302020204030204" pitchFamily="34" charset="0"/>
                  <a:ea typeface="SimSun"/>
                  <a:cs typeface="Calibri Light" panose="020F0302020204030204" pitchFamily="34" charset="0"/>
                </a:rPr>
                <a:t> </a:t>
              </a:r>
              <a:r>
                <a:rPr lang="zh-CN" altLang="en-US" sz="2400">
                  <a:latin typeface="Calibri Light" panose="020F0302020204030204" pitchFamily="34" charset="0"/>
                  <a:ea typeface="SimSun"/>
                  <a:cs typeface="Calibri Light" panose="020F0302020204030204" pitchFamily="34" charset="0"/>
                </a:rPr>
                <a:t>other nonrelated </a:t>
              </a:r>
              <a:r>
                <a:rPr lang="en-US" altLang="zh-CN" sz="2400">
                  <a:latin typeface="Calibri Light" panose="020F0302020204030204" pitchFamily="34" charset="0"/>
                  <a:ea typeface="SimSun"/>
                  <a:cs typeface="Calibri Light" panose="020F0302020204030204" pitchFamily="34" charset="0"/>
                </a:rPr>
                <a:t>information</a:t>
              </a:r>
              <a:r>
                <a:rPr lang="zh-CN" altLang="en-US" sz="2400">
                  <a:latin typeface="Calibri Light" panose="020F0302020204030204" pitchFamily="34" charset="0"/>
                  <a:ea typeface="SimSun"/>
                  <a:cs typeface="Calibri Light" panose="020F0302020204030204" pitchFamily="34" charset="0"/>
                </a:rPr>
                <a:t>  </a:t>
              </a:r>
              <a:r>
                <a:rPr lang="zh-CN" sz="2400">
                  <a:solidFill>
                    <a:schemeClr val="tx2">
                      <a:lumMod val="60000"/>
                      <a:lumOff val="40000"/>
                    </a:schemeClr>
                  </a:solidFill>
                  <a:latin typeface="Calibri Light" panose="020F0302020204030204" pitchFamily="34" charset="0"/>
                  <a:ea typeface="SimSun"/>
                  <a:cs typeface="Calibri Light" panose="020F0302020204030204" pitchFamily="34" charset="0"/>
                </a:rPr>
                <a:t>(Perner, et al., 2006; Saxe &amp; Kanwisher, 2003)</a:t>
              </a:r>
              <a:r>
                <a:rPr lang="en-US" altLang="zh-CN" sz="2400">
                  <a:latin typeface="Calibri Light" panose="020F0302020204030204" pitchFamily="34" charset="0"/>
                  <a:ea typeface="SimSun"/>
                  <a:cs typeface="Calibri Light" panose="020F0302020204030204" pitchFamily="34" charset="0"/>
                </a:rPr>
                <a:t>.</a:t>
              </a:r>
              <a:r>
                <a:rPr lang="zh-CN" altLang="en-US" sz="2400">
                  <a:latin typeface="Calibri Light" panose="020F0302020204030204" pitchFamily="34" charset="0"/>
                  <a:ea typeface="SimSun"/>
                  <a:cs typeface="Calibri Light" panose="020F0302020204030204" pitchFamily="34" charset="0"/>
                </a:rPr>
                <a:t> </a:t>
              </a:r>
            </a:p>
          </p:txBody>
        </p:sp>
      </p:grpSp>
      <p:pic>
        <p:nvPicPr>
          <p:cNvPr id="39" name="图片 38" descr="图示&#10;&#10;已自动生成说明">
            <a:extLst>
              <a:ext uri="{FF2B5EF4-FFF2-40B4-BE49-F238E27FC236}">
                <a16:creationId xmlns:a16="http://schemas.microsoft.com/office/drawing/2014/main" id="{76B37121-C2BD-CDA8-6A92-E1ADE0CF3520}"/>
              </a:ext>
            </a:extLst>
          </p:cNvPr>
          <p:cNvPicPr>
            <a:picLocks noChangeAspect="1"/>
          </p:cNvPicPr>
          <p:nvPr/>
        </p:nvPicPr>
        <p:blipFill>
          <a:blip r:embed="rId9"/>
          <a:stretch>
            <a:fillRect/>
          </a:stretch>
        </p:blipFill>
        <p:spPr>
          <a:xfrm>
            <a:off x="13053060" y="7123813"/>
            <a:ext cx="3730158" cy="2640671"/>
          </a:xfrm>
          <a:prstGeom prst="rect">
            <a:avLst/>
          </a:prstGeom>
        </p:spPr>
      </p:pic>
      <p:grpSp>
        <p:nvGrpSpPr>
          <p:cNvPr id="51" name="Group 50">
            <a:extLst>
              <a:ext uri="{FF2B5EF4-FFF2-40B4-BE49-F238E27FC236}">
                <a16:creationId xmlns:a16="http://schemas.microsoft.com/office/drawing/2014/main" id="{79A8D719-9D42-6F63-56E4-F3C3490D9D9A}"/>
              </a:ext>
            </a:extLst>
          </p:cNvPr>
          <p:cNvGrpSpPr/>
          <p:nvPr/>
        </p:nvGrpSpPr>
        <p:grpSpPr>
          <a:xfrm>
            <a:off x="9337379" y="5096388"/>
            <a:ext cx="8312669" cy="1406299"/>
            <a:chOff x="9337379" y="4940274"/>
            <a:chExt cx="8312669" cy="1406299"/>
          </a:xfrm>
        </p:grpSpPr>
        <p:sp>
          <p:nvSpPr>
            <p:cNvPr id="21" name="文本框 20">
              <a:extLst>
                <a:ext uri="{FF2B5EF4-FFF2-40B4-BE49-F238E27FC236}">
                  <a16:creationId xmlns:a16="http://schemas.microsoft.com/office/drawing/2014/main" id="{3DBD3C9E-E1B3-11E5-2ED9-595EF89A48AD}"/>
                </a:ext>
              </a:extLst>
            </p:cNvPr>
            <p:cNvSpPr txBox="1"/>
            <p:nvPr/>
          </p:nvSpPr>
          <p:spPr>
            <a:xfrm>
              <a:off x="9337379" y="5515576"/>
              <a:ext cx="8312669" cy="830997"/>
            </a:xfrm>
            <a:prstGeom prst="rect">
              <a:avLst/>
            </a:prstGeom>
            <a:noFill/>
          </p:spPr>
          <p:txBody>
            <a:bodyPr wrap="square" lIns="91440" tIns="45720" rIns="91440" bIns="45720" rtlCol="0" anchor="t">
              <a:spAutoFit/>
            </a:bodyPr>
            <a:lstStyle/>
            <a:p>
              <a:r>
                <a:rPr lang="zh-CN" sz="2400">
                  <a:latin typeface="Calibri Light" panose="020F0302020204030204" pitchFamily="34" charset="0"/>
                  <a:ea typeface="+mn-lt"/>
                  <a:cs typeface="Calibri Light" panose="020F0302020204030204" pitchFamily="34" charset="0"/>
                </a:rPr>
                <a:t>Same as experiment 4, but the </a:t>
              </a:r>
              <a:r>
                <a:rPr lang="en-US" altLang="zh-CN" sz="2400" err="1">
                  <a:latin typeface="Calibri Light" panose="020F0302020204030204" pitchFamily="34" charset="0"/>
                  <a:ea typeface="+mn-lt"/>
                  <a:cs typeface="Calibri Light" panose="020F0302020204030204" pitchFamily="34" charset="0"/>
                </a:rPr>
                <a:t>tDCS</a:t>
              </a:r>
              <a:r>
                <a:rPr lang="en-US" altLang="zh-CN" sz="2400">
                  <a:latin typeface="Calibri Light" panose="020F0302020204030204" pitchFamily="34" charset="0"/>
                  <a:ea typeface="+mn-lt"/>
                  <a:cs typeface="Calibri Light" panose="020F0302020204030204" pitchFamily="34" charset="0"/>
                </a:rPr>
                <a:t> cathodic </a:t>
              </a:r>
              <a:r>
                <a:rPr lang="zh-CN" sz="2400">
                  <a:latin typeface="Calibri Light" panose="020F0302020204030204" pitchFamily="34" charset="0"/>
                  <a:ea typeface="+mn-lt"/>
                  <a:cs typeface="Calibri Light" panose="020F0302020204030204" pitchFamily="34" charset="0"/>
                </a:rPr>
                <a:t>stimul</a:t>
              </a:r>
              <a:r>
                <a:rPr lang="en-US" altLang="zh-CN" sz="2400" err="1">
                  <a:latin typeface="Calibri Light" panose="020F0302020204030204" pitchFamily="34" charset="0"/>
                  <a:ea typeface="+mn-lt"/>
                  <a:cs typeface="Calibri Light" panose="020F0302020204030204" pitchFamily="34" charset="0"/>
                </a:rPr>
                <a:t>i</a:t>
              </a:r>
              <a:r>
                <a:rPr lang="zh-CN" sz="2400">
                  <a:latin typeface="Calibri Light" panose="020F0302020204030204" pitchFamily="34" charset="0"/>
                  <a:ea typeface="+mn-lt"/>
                  <a:cs typeface="Calibri Light" panose="020F0302020204030204" pitchFamily="34" charset="0"/>
                </a:rPr>
                <a:t> </a:t>
              </a:r>
              <a:r>
                <a:rPr lang="en-US" altLang="zh-CN" sz="2400">
                  <a:latin typeface="Calibri Light" panose="020F0302020204030204" pitchFamily="34" charset="0"/>
                  <a:ea typeface="+mn-lt"/>
                  <a:cs typeface="Calibri Light" panose="020F0302020204030204" pitchFamily="34" charset="0"/>
                </a:rPr>
                <a:t>was changed in</a:t>
              </a:r>
              <a:r>
                <a:rPr lang="zh-CN" sz="2400">
                  <a:latin typeface="Calibri Light" panose="020F0302020204030204" pitchFamily="34" charset="0"/>
                  <a:ea typeface="+mn-lt"/>
                  <a:cs typeface="Calibri Light" panose="020F0302020204030204" pitchFamily="34" charset="0"/>
                </a:rPr>
                <a:t>to ano</a:t>
              </a:r>
              <a:r>
                <a:rPr lang="en-US" altLang="zh-CN" sz="2400">
                  <a:latin typeface="Calibri Light" panose="020F0302020204030204" pitchFamily="34" charset="0"/>
                  <a:ea typeface="+mn-lt"/>
                  <a:cs typeface="Calibri Light" panose="020F0302020204030204" pitchFamily="34" charset="0"/>
                </a:rPr>
                <a:t>dal</a:t>
              </a:r>
              <a:r>
                <a:rPr lang="zh-CN" sz="2400">
                  <a:latin typeface="Calibri Light" panose="020F0302020204030204" pitchFamily="34" charset="0"/>
                  <a:ea typeface="+mn-lt"/>
                  <a:cs typeface="Calibri Light" panose="020F0302020204030204" pitchFamily="34" charset="0"/>
                </a:rPr>
                <a:t> stimul</a:t>
              </a:r>
              <a:r>
                <a:rPr lang="en-US" altLang="zh-CN" sz="2400" err="1">
                  <a:latin typeface="Calibri Light" panose="020F0302020204030204" pitchFamily="34" charset="0"/>
                  <a:ea typeface="+mn-lt"/>
                  <a:cs typeface="Calibri Light" panose="020F0302020204030204" pitchFamily="34" charset="0"/>
                </a:rPr>
                <a:t>i</a:t>
              </a:r>
              <a:r>
                <a:rPr lang="en-US" altLang="zh-CN" sz="2400">
                  <a:latin typeface="Calibri Light" panose="020F0302020204030204" pitchFamily="34" charset="0"/>
                  <a:ea typeface="+mn-lt"/>
                  <a:cs typeface="Calibri Light" panose="020F0302020204030204" pitchFamily="34" charset="0"/>
                </a:rPr>
                <a:t>.</a:t>
              </a:r>
            </a:p>
          </p:txBody>
        </p:sp>
        <p:sp>
          <p:nvSpPr>
            <p:cNvPr id="50" name="矩形: 圆角 17">
              <a:extLst>
                <a:ext uri="{FF2B5EF4-FFF2-40B4-BE49-F238E27FC236}">
                  <a16:creationId xmlns:a16="http://schemas.microsoft.com/office/drawing/2014/main" id="{F2CFB32A-9209-D8F7-7359-AB2F5C84D3E0}"/>
                </a:ext>
              </a:extLst>
            </p:cNvPr>
            <p:cNvSpPr/>
            <p:nvPr>
              <p:custDataLst>
                <p:tags r:id="rId1"/>
              </p:custDataLst>
            </p:nvPr>
          </p:nvSpPr>
          <p:spPr>
            <a:xfrm>
              <a:off x="10905490" y="4940274"/>
              <a:ext cx="4992280" cy="56324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solidFill>
                    <a:schemeClr val="bg1"/>
                  </a:solidFill>
                  <a:latin typeface="Calibri Light" panose="020F0302020204030204" pitchFamily="34" charset="0"/>
                  <a:ea typeface="+mj-ea"/>
                  <a:cs typeface="Calibri Light" panose="020F0302020204030204" pitchFamily="34" charset="0"/>
                </a:rPr>
                <a:t>Procedure of Experiment 7</a:t>
              </a:r>
            </a:p>
          </p:txBody>
        </p:sp>
      </p:grpSp>
      <p:sp>
        <p:nvSpPr>
          <p:cNvPr id="53" name="TextBox 2">
            <a:extLst>
              <a:ext uri="{FF2B5EF4-FFF2-40B4-BE49-F238E27FC236}">
                <a16:creationId xmlns:a16="http://schemas.microsoft.com/office/drawing/2014/main" id="{E21ADEE7-25F5-2319-9D78-19517B47077D}"/>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B111144D-5CE9-375E-EF99-07E53B77D6EE}"/>
              </a:ext>
            </a:extLst>
          </p:cNvPr>
          <p:cNvGraphicFramePr>
            <a:graphicFrameLocks noGrp="1"/>
          </p:cNvGraphicFramePr>
          <p:nvPr>
            <p:extLst>
              <p:ext uri="{D42A27DB-BD31-4B8C-83A1-F6EECF244321}">
                <p14:modId xmlns:p14="http://schemas.microsoft.com/office/powerpoint/2010/main" val="2569763236"/>
              </p:ext>
            </p:extLst>
          </p:nvPr>
        </p:nvGraphicFramePr>
        <p:xfrm>
          <a:off x="504466" y="1793177"/>
          <a:ext cx="17279068" cy="7877465"/>
        </p:xfrm>
        <a:graphic>
          <a:graphicData uri="http://schemas.openxmlformats.org/drawingml/2006/table">
            <a:tbl>
              <a:tblPr firstRow="1" bandRow="1">
                <a:tableStyleId>{5C22544A-7EE6-4342-B048-85BDC9FD1C3A}</a:tableStyleId>
              </a:tblPr>
              <a:tblGrid>
                <a:gridCol w="8639534">
                  <a:extLst>
                    <a:ext uri="{9D8B030D-6E8A-4147-A177-3AD203B41FA5}">
                      <a16:colId xmlns:a16="http://schemas.microsoft.com/office/drawing/2014/main" val="3906384991"/>
                    </a:ext>
                  </a:extLst>
                </a:gridCol>
                <a:gridCol w="8639534">
                  <a:extLst>
                    <a:ext uri="{9D8B030D-6E8A-4147-A177-3AD203B41FA5}">
                      <a16:colId xmlns:a16="http://schemas.microsoft.com/office/drawing/2014/main" val="540888474"/>
                    </a:ext>
                  </a:extLst>
                </a:gridCol>
              </a:tblGrid>
              <a:tr h="7877465">
                <a:tc>
                  <a:txBody>
                    <a:bodyPr/>
                    <a:lstStyle/>
                    <a:p>
                      <a:endParaRPr lang="en-MO"/>
                    </a:p>
                  </a:txBody>
                  <a:tcPr>
                    <a:lnL w="12700" cap="flat" cmpd="sng" algn="ctr">
                      <a:noFill/>
                      <a:prstDash val="solid"/>
                      <a:round/>
                      <a:headEnd type="none" w="med" len="med"/>
                      <a:tailEnd type="none" w="med" len="med"/>
                    </a:lnL>
                    <a:lnR w="28575" cap="flat" cmpd="sng" algn="ctr">
                      <a:solidFill>
                        <a:srgbClr val="3F629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MO"/>
                    </a:p>
                  </a:txBody>
                  <a:tcPr>
                    <a:lnL w="28575" cap="flat" cmpd="sng" algn="ctr">
                      <a:solidFill>
                        <a:srgbClr val="3F629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890334"/>
                  </a:ext>
                </a:extLst>
              </a:tr>
            </a:tbl>
          </a:graphicData>
        </a:graphic>
      </p:graphicFrame>
      <p:grpSp>
        <p:nvGrpSpPr>
          <p:cNvPr id="32" name="Group 31">
            <a:extLst>
              <a:ext uri="{FF2B5EF4-FFF2-40B4-BE49-F238E27FC236}">
                <a16:creationId xmlns:a16="http://schemas.microsoft.com/office/drawing/2014/main" id="{50E17AD2-FC88-88D3-8495-F5062D8DB4DB}"/>
              </a:ext>
            </a:extLst>
          </p:cNvPr>
          <p:cNvGrpSpPr/>
          <p:nvPr/>
        </p:nvGrpSpPr>
        <p:grpSpPr>
          <a:xfrm>
            <a:off x="510641" y="1880237"/>
            <a:ext cx="8409030" cy="3205381"/>
            <a:chOff x="388553" y="1978968"/>
            <a:chExt cx="8409030" cy="3205381"/>
          </a:xfrm>
        </p:grpSpPr>
        <p:pic>
          <p:nvPicPr>
            <p:cNvPr id="28" name="图片 7">
              <a:extLst>
                <a:ext uri="{FF2B5EF4-FFF2-40B4-BE49-F238E27FC236}">
                  <a16:creationId xmlns:a16="http://schemas.microsoft.com/office/drawing/2014/main" id="{AD92723A-5FF5-3C06-D403-D219DCF1ACE9}"/>
                </a:ext>
              </a:extLst>
            </p:cNvPr>
            <p:cNvPicPr>
              <a:picLocks noChangeAspect="1"/>
            </p:cNvPicPr>
            <p:nvPr/>
          </p:nvPicPr>
          <p:blipFill>
            <a:blip r:embed="rId5"/>
            <a:stretch>
              <a:fillRect/>
            </a:stretch>
          </p:blipFill>
          <p:spPr>
            <a:xfrm>
              <a:off x="4574582" y="2009448"/>
              <a:ext cx="4223001" cy="3174901"/>
            </a:xfrm>
            <a:prstGeom prst="rect">
              <a:avLst/>
            </a:prstGeom>
          </p:spPr>
        </p:pic>
        <p:pic>
          <p:nvPicPr>
            <p:cNvPr id="31" name="图片 9">
              <a:extLst>
                <a:ext uri="{FF2B5EF4-FFF2-40B4-BE49-F238E27FC236}">
                  <a16:creationId xmlns:a16="http://schemas.microsoft.com/office/drawing/2014/main" id="{53FCD482-9650-EC7D-1858-5D1752C918C0}"/>
                </a:ext>
              </a:extLst>
            </p:cNvPr>
            <p:cNvPicPr>
              <a:picLocks noChangeAspect="1"/>
            </p:cNvPicPr>
            <p:nvPr/>
          </p:nvPicPr>
          <p:blipFill>
            <a:blip r:embed="rId6"/>
            <a:stretch>
              <a:fillRect/>
            </a:stretch>
          </p:blipFill>
          <p:spPr>
            <a:xfrm>
              <a:off x="388553" y="1978968"/>
              <a:ext cx="4070116" cy="3064442"/>
            </a:xfrm>
            <a:prstGeom prst="rect">
              <a:avLst/>
            </a:prstGeom>
          </p:spPr>
        </p:pic>
      </p:grpSp>
      <p:pic>
        <p:nvPicPr>
          <p:cNvPr id="33" name="图片 12" descr="图表&#10;&#10;已自动生成说明">
            <a:extLst>
              <a:ext uri="{FF2B5EF4-FFF2-40B4-BE49-F238E27FC236}">
                <a16:creationId xmlns:a16="http://schemas.microsoft.com/office/drawing/2014/main" id="{766A268A-D8E4-358C-5338-2C67A26B81FC}"/>
              </a:ext>
            </a:extLst>
          </p:cNvPr>
          <p:cNvPicPr>
            <a:picLocks noChangeAspect="1"/>
          </p:cNvPicPr>
          <p:nvPr/>
        </p:nvPicPr>
        <p:blipFill>
          <a:blip r:embed="rId7"/>
          <a:stretch>
            <a:fillRect/>
          </a:stretch>
        </p:blipFill>
        <p:spPr>
          <a:xfrm>
            <a:off x="9512241" y="2102346"/>
            <a:ext cx="8137071" cy="2907847"/>
          </a:xfrm>
          <a:prstGeom prst="rect">
            <a:avLst/>
          </a:prstGeom>
        </p:spPr>
      </p:pic>
      <p:sp>
        <p:nvSpPr>
          <p:cNvPr id="22" name="文本框 21"/>
          <p:cNvSpPr txBox="1"/>
          <p:nvPr/>
        </p:nvSpPr>
        <p:spPr>
          <a:xfrm>
            <a:off x="616193" y="616358"/>
            <a:ext cx="877570" cy="645160"/>
          </a:xfrm>
          <a:prstGeom prst="rect">
            <a:avLst/>
          </a:prstGeom>
          <a:noFill/>
        </p:spPr>
        <p:txBody>
          <a:bodyPr wrap="none" rtlCol="0">
            <a:spAutoFit/>
          </a:bodyPr>
          <a:lstStyle/>
          <a:p>
            <a:pPr algn="ctr"/>
            <a:r>
              <a:rPr lang="en-US" altLang="zh-CN" sz="3600" b="1">
                <a:solidFill>
                  <a:schemeClr val="bg1"/>
                </a:solidFill>
                <a:latin typeface="+mj-ea"/>
                <a:ea typeface="+mj-ea"/>
              </a:rPr>
              <a:t>2.2</a:t>
            </a:r>
            <a:endParaRPr lang="zh-CN" altLang="en-US" sz="3600" b="1">
              <a:solidFill>
                <a:schemeClr val="bg1"/>
              </a:solidFill>
              <a:latin typeface="+mj-ea"/>
              <a:ea typeface="+mj-ea"/>
            </a:endParaRPr>
          </a:p>
        </p:txBody>
      </p:sp>
      <p:pic>
        <p:nvPicPr>
          <p:cNvPr id="7" name="Content Placeholder 4" descr="A black background with blue text&#10;&#10;Description automatically generated with low confidence">
            <a:extLst>
              <a:ext uri="{FF2B5EF4-FFF2-40B4-BE49-F238E27FC236}">
                <a16:creationId xmlns:a16="http://schemas.microsoft.com/office/drawing/2014/main" id="{FCBCF772-B5C7-02D7-242D-C2AC3440A3CB}"/>
              </a:ext>
            </a:extLst>
          </p:cNvPr>
          <p:cNvPicPr>
            <a:picLocks noChangeAspect="1"/>
          </p:cNvPicPr>
          <p:nvPr/>
        </p:nvPicPr>
        <p:blipFill>
          <a:blip r:embed="rId8"/>
          <a:stretch>
            <a:fillRect/>
          </a:stretch>
        </p:blipFill>
        <p:spPr>
          <a:xfrm>
            <a:off x="12495260" y="383596"/>
            <a:ext cx="5400000" cy="790862"/>
          </a:xfrm>
          <a:prstGeom prst="rect">
            <a:avLst/>
          </a:prstGeom>
        </p:spPr>
      </p:pic>
      <p:sp>
        <p:nvSpPr>
          <p:cNvPr id="11" name="TextBox 2">
            <a:extLst>
              <a:ext uri="{FF2B5EF4-FFF2-40B4-BE49-F238E27FC236}">
                <a16:creationId xmlns:a16="http://schemas.microsoft.com/office/drawing/2014/main" id="{FCF9C81D-4757-3580-05D6-BA4B993D2D49}"/>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
        <p:nvSpPr>
          <p:cNvPr id="26" name="矩形: 圆角 17">
            <a:extLst>
              <a:ext uri="{FF2B5EF4-FFF2-40B4-BE49-F238E27FC236}">
                <a16:creationId xmlns:a16="http://schemas.microsoft.com/office/drawing/2014/main" id="{6B1D52CB-5FFF-09B4-67F2-B598F745BBDA}"/>
              </a:ext>
            </a:extLst>
          </p:cNvPr>
          <p:cNvSpPr/>
          <p:nvPr>
            <p:custDataLst>
              <p:tags r:id="rId1"/>
            </p:custDataLst>
          </p:nvPr>
        </p:nvSpPr>
        <p:spPr>
          <a:xfrm>
            <a:off x="2062697" y="1446156"/>
            <a:ext cx="5373627" cy="51421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Calibri Light" panose="020F0302020204030204" pitchFamily="34" charset="0"/>
                <a:cs typeface="Calibri Light" panose="020F0302020204030204" pitchFamily="34" charset="0"/>
              </a:rPr>
              <a:t>Experiment 4 – </a:t>
            </a:r>
            <a:r>
              <a:rPr lang="zh-CN" altLang="en-US" sz="2800" b="1">
                <a:solidFill>
                  <a:schemeClr val="bg1"/>
                </a:solidFill>
                <a:latin typeface="Calibri Light" panose="020F0302020204030204" pitchFamily="34" charset="0"/>
                <a:cs typeface="Calibri Light" panose="020F0302020204030204" pitchFamily="34" charset="0"/>
              </a:rPr>
              <a:t>CATHODIC</a:t>
            </a:r>
            <a:endParaRPr lang="en-US" sz="2800" b="1">
              <a:solidFill>
                <a:schemeClr val="bg1"/>
              </a:solidFill>
              <a:latin typeface="Calibri Light" panose="020F0302020204030204" pitchFamily="34" charset="0"/>
              <a:ea typeface="+mj-ea"/>
              <a:cs typeface="Calibri Light" panose="020F0302020204030204" pitchFamily="34" charset="0"/>
            </a:endParaRPr>
          </a:p>
        </p:txBody>
      </p:sp>
      <p:sp>
        <p:nvSpPr>
          <p:cNvPr id="27" name="矩形: 圆角 17">
            <a:extLst>
              <a:ext uri="{FF2B5EF4-FFF2-40B4-BE49-F238E27FC236}">
                <a16:creationId xmlns:a16="http://schemas.microsoft.com/office/drawing/2014/main" id="{A7D2EB46-71A2-B347-5822-7404D8880B29}"/>
              </a:ext>
            </a:extLst>
          </p:cNvPr>
          <p:cNvSpPr/>
          <p:nvPr>
            <p:custDataLst>
              <p:tags r:id="rId2"/>
            </p:custDataLst>
          </p:nvPr>
        </p:nvSpPr>
        <p:spPr>
          <a:xfrm>
            <a:off x="10833191" y="1454478"/>
            <a:ext cx="5373626" cy="54469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Calibri Light" panose="020F0302020204030204" pitchFamily="34" charset="0"/>
                <a:cs typeface="Calibri Light" panose="020F0302020204030204" pitchFamily="34" charset="0"/>
              </a:rPr>
              <a:t>Experiment 7 – ANODAL</a:t>
            </a:r>
            <a:endParaRPr lang="en-US" sz="2800" b="1">
              <a:solidFill>
                <a:schemeClr val="bg1"/>
              </a:solidFill>
              <a:latin typeface="Calibri Light" panose="020F0302020204030204" pitchFamily="34" charset="0"/>
              <a:ea typeface="+mj-ea"/>
              <a:cs typeface="Calibri Light" panose="020F0302020204030204" pitchFamily="34" charset="0"/>
            </a:endParaRPr>
          </a:p>
        </p:txBody>
      </p:sp>
      <p:sp>
        <p:nvSpPr>
          <p:cNvPr id="35" name="TextBox 34">
            <a:extLst>
              <a:ext uri="{FF2B5EF4-FFF2-40B4-BE49-F238E27FC236}">
                <a16:creationId xmlns:a16="http://schemas.microsoft.com/office/drawing/2014/main" id="{F9C1E106-AA1E-A9D4-B6A7-4C1C85D2866C}"/>
              </a:ext>
            </a:extLst>
          </p:cNvPr>
          <p:cNvSpPr txBox="1"/>
          <p:nvPr/>
        </p:nvSpPr>
        <p:spPr>
          <a:xfrm>
            <a:off x="229807" y="5083645"/>
            <a:ext cx="4210690" cy="1569660"/>
          </a:xfrm>
          <a:prstGeom prst="rect">
            <a:avLst/>
          </a:prstGeom>
          <a:noFill/>
        </p:spPr>
        <p:txBody>
          <a:bodyPr wrap="square" rtlCol="0">
            <a:spAutoFit/>
          </a:bodyPr>
          <a:lstStyle/>
          <a:p>
            <a:pPr marL="342900" indent="-342900">
              <a:buFont typeface="System Font Regular"/>
              <a:buChar char="-"/>
            </a:pPr>
            <a:r>
              <a:rPr lang="en-US" sz="1600">
                <a:highlight>
                  <a:srgbClr val="F1D4CC"/>
                </a:highlight>
                <a:latin typeface="Calibri Light" panose="020F0302020204030204" pitchFamily="34" charset="0"/>
                <a:cs typeface="Calibri Light" panose="020F0302020204030204" pitchFamily="34" charset="0"/>
              </a:rPr>
              <a:t>Significant main effect of intention and results: condemnation of negative intention (</a:t>
            </a:r>
            <a:r>
              <a:rPr lang="en-US" altLang="zh-CN" sz="1600">
                <a:highlight>
                  <a:srgbClr val="F1D4CC"/>
                </a:highlight>
                <a:latin typeface="Calibri Light" panose="020F0302020204030204" pitchFamily="34" charset="0"/>
                <a:cs typeface="Calibri Light" panose="020F0302020204030204" pitchFamily="34" charset="0"/>
              </a:rPr>
              <a:t>results</a:t>
            </a:r>
            <a:r>
              <a:rPr lang="en-US" sz="1600">
                <a:highlight>
                  <a:srgbClr val="F1D4CC"/>
                </a:highlight>
                <a:latin typeface="Calibri Light" panose="020F0302020204030204" pitchFamily="34" charset="0"/>
                <a:cs typeface="Calibri Light" panose="020F0302020204030204" pitchFamily="34" charset="0"/>
              </a:rPr>
              <a:t>) is significantly higher than that of neutral intention(</a:t>
            </a:r>
            <a:r>
              <a:rPr lang="en-US" altLang="zh-CN" sz="1600">
                <a:highlight>
                  <a:srgbClr val="F1D4CC"/>
                </a:highlight>
                <a:latin typeface="Calibri Light" panose="020F0302020204030204" pitchFamily="34" charset="0"/>
                <a:cs typeface="Calibri Light" panose="020F0302020204030204" pitchFamily="34" charset="0"/>
              </a:rPr>
              <a:t>results</a:t>
            </a:r>
            <a:r>
              <a:rPr lang="en-US" sz="1600">
                <a:highlight>
                  <a:srgbClr val="F1D4CC"/>
                </a:highlight>
                <a:latin typeface="Calibri Light" panose="020F0302020204030204" pitchFamily="34" charset="0"/>
                <a:cs typeface="Calibri Light" panose="020F0302020204030204" pitchFamily="34" charset="0"/>
              </a:rPr>
              <a:t>).</a:t>
            </a:r>
          </a:p>
          <a:p>
            <a:pPr marL="342900" indent="-342900">
              <a:buFont typeface="System Font Regular"/>
              <a:buChar char="-"/>
            </a:pPr>
            <a:endParaRPr lang="en-US" sz="1600">
              <a:latin typeface="Calibri Light" panose="020F0302020204030204" pitchFamily="34" charset="0"/>
              <a:cs typeface="Calibri Light" panose="020F0302020204030204" pitchFamily="34" charset="0"/>
            </a:endParaRPr>
          </a:p>
          <a:p>
            <a:pPr marL="342900" indent="-342900">
              <a:buFont typeface="System Font Regular"/>
              <a:buChar char="-"/>
            </a:pPr>
            <a:r>
              <a:rPr lang="en-US" sz="1600">
                <a:latin typeface="Calibri Light" panose="020F0302020204030204" pitchFamily="34" charset="0"/>
                <a:cs typeface="Calibri Light" panose="020F0302020204030204" pitchFamily="34" charset="0"/>
              </a:rPr>
              <a:t>The remaining effects were not significant.</a:t>
            </a:r>
            <a:endParaRPr lang="en-MO" sz="1600">
              <a:latin typeface="Calibri Light" panose="020F0302020204030204" pitchFamily="34" charset="0"/>
              <a:cs typeface="Calibri Light" panose="020F0302020204030204" pitchFamily="34" charset="0"/>
            </a:endParaRPr>
          </a:p>
        </p:txBody>
      </p:sp>
      <p:sp>
        <p:nvSpPr>
          <p:cNvPr id="36" name="TextBox 35">
            <a:extLst>
              <a:ext uri="{FF2B5EF4-FFF2-40B4-BE49-F238E27FC236}">
                <a16:creationId xmlns:a16="http://schemas.microsoft.com/office/drawing/2014/main" id="{E04B80CB-1680-AE43-9386-A8D961DC287D}"/>
              </a:ext>
            </a:extLst>
          </p:cNvPr>
          <p:cNvSpPr txBox="1"/>
          <p:nvPr/>
        </p:nvSpPr>
        <p:spPr>
          <a:xfrm>
            <a:off x="4443623" y="5077325"/>
            <a:ext cx="4510402" cy="5016758"/>
          </a:xfrm>
          <a:prstGeom prst="rect">
            <a:avLst/>
          </a:prstGeom>
          <a:noFill/>
        </p:spPr>
        <p:txBody>
          <a:bodyPr wrap="square" rtlCol="0">
            <a:spAutoFit/>
          </a:bodyPr>
          <a:lstStyle/>
          <a:p>
            <a:pPr marL="342900" indent="-342900">
              <a:buFont typeface="System Font Regular"/>
              <a:buChar char="-"/>
            </a:pPr>
            <a:r>
              <a:rPr lang="en-US" sz="1600">
                <a:latin typeface="Calibri Light" panose="020F0302020204030204" pitchFamily="34" charset="0"/>
                <a:cs typeface="Calibri Light" panose="020F0302020204030204" pitchFamily="34" charset="0"/>
              </a:rPr>
              <a:t>Interaction between intention &amp; outcome: </a:t>
            </a:r>
          </a:p>
          <a:p>
            <a:pPr marL="720725" indent="-365125">
              <a:buFont typeface="Wingdings" pitchFamily="2" charset="2"/>
              <a:buChar char="§"/>
            </a:pPr>
            <a:r>
              <a:rPr lang="en-US" sz="1600">
                <a:latin typeface="Calibri Light" panose="020F0302020204030204" pitchFamily="34" charset="0"/>
                <a:cs typeface="Calibri Light" panose="020F0302020204030204" pitchFamily="34" charset="0"/>
              </a:rPr>
              <a:t>shorter reaction time for negative results than neutral with negative intentions, </a:t>
            </a:r>
          </a:p>
          <a:p>
            <a:pPr marL="720725" indent="-365125">
              <a:buFont typeface="Wingdings" pitchFamily="2" charset="2"/>
              <a:buChar char="§"/>
            </a:pPr>
            <a:r>
              <a:rPr lang="en-US" sz="1600">
                <a:latin typeface="Calibri Light" panose="020F0302020204030204" pitchFamily="34" charset="0"/>
                <a:cs typeface="Calibri Light" panose="020F0302020204030204" pitchFamily="34" charset="0"/>
              </a:rPr>
              <a:t>longer reaction time for negative results with neutral intentions</a:t>
            </a:r>
          </a:p>
          <a:p>
            <a:pPr marL="342900" indent="-342900">
              <a:buFont typeface="System Font Regular"/>
              <a:buChar char="-"/>
            </a:pPr>
            <a:r>
              <a:rPr lang="en-US" sz="1600">
                <a:latin typeface="Calibri Light" panose="020F0302020204030204" pitchFamily="34" charset="0"/>
                <a:cs typeface="Calibri Light" panose="020F0302020204030204" pitchFamily="34" charset="0"/>
              </a:rPr>
              <a:t>Interaction between </a:t>
            </a:r>
            <a:r>
              <a:rPr lang="en-US" sz="1600" err="1">
                <a:latin typeface="Calibri Light" panose="020F0302020204030204" pitchFamily="34" charset="0"/>
                <a:cs typeface="Calibri Light" panose="020F0302020204030204" pitchFamily="34" charset="0"/>
              </a:rPr>
              <a:t>tDCS</a:t>
            </a:r>
            <a:r>
              <a:rPr lang="en-US" sz="1600">
                <a:latin typeface="Calibri Light" panose="020F0302020204030204" pitchFamily="34" charset="0"/>
                <a:cs typeface="Calibri Light" panose="020F0302020204030204" pitchFamily="34" charset="0"/>
              </a:rPr>
              <a:t> &amp; intention &amp; outcome:</a:t>
            </a:r>
          </a:p>
          <a:p>
            <a:pPr marL="725488" indent="-363538">
              <a:buFont typeface="Wingdings" pitchFamily="2" charset="2"/>
              <a:buChar char="§"/>
            </a:pPr>
            <a:r>
              <a:rPr lang="en-US" sz="1600">
                <a:latin typeface="Calibri Light" panose="020F0302020204030204" pitchFamily="34" charset="0"/>
                <a:cs typeface="Calibri Light" panose="020F0302020204030204" pitchFamily="34" charset="0"/>
              </a:rPr>
              <a:t>Under negative intention-neutral result condition, response time of cathodal stimulation is significantly shorter than that of sham stimulation.</a:t>
            </a:r>
          </a:p>
          <a:p>
            <a:pPr marL="725488" indent="-363538">
              <a:buFont typeface="Wingdings" pitchFamily="2" charset="2"/>
              <a:buChar char="§"/>
            </a:pPr>
            <a:r>
              <a:rPr lang="en-US" sz="1600">
                <a:latin typeface="Calibri Light" panose="020F0302020204030204" pitchFamily="34" charset="0"/>
                <a:cs typeface="Calibri Light" panose="020F0302020204030204" pitchFamily="34" charset="0"/>
              </a:rPr>
              <a:t>Under other intention-result condition, no significant difference was found between cathodal and sham stimulation conditions.</a:t>
            </a:r>
          </a:p>
          <a:p>
            <a:pPr marL="725488" indent="-363538">
              <a:buFont typeface="Wingdings" pitchFamily="2" charset="2"/>
              <a:buChar char="§"/>
            </a:pPr>
            <a:r>
              <a:rPr lang="en-US" sz="1600">
                <a:latin typeface="Calibri Light" panose="020F0302020204030204" pitchFamily="34" charset="0"/>
                <a:cs typeface="Calibri Light" panose="020F0302020204030204" pitchFamily="34" charset="0"/>
              </a:rPr>
              <a:t>The remaining main effects and interaction effects are not significant</a:t>
            </a:r>
          </a:p>
          <a:p>
            <a:pPr marL="342900" indent="-342900">
              <a:buFont typeface="System Font Regular"/>
              <a:buChar char="-"/>
            </a:pPr>
            <a:r>
              <a:rPr lang="en-US" sz="1600" err="1">
                <a:highlight>
                  <a:srgbClr val="F1D4CC"/>
                </a:highlight>
                <a:latin typeface="Calibri Light" panose="020F0302020204030204" pitchFamily="34" charset="0"/>
                <a:cs typeface="Calibri Light" panose="020F0302020204030204" pitchFamily="34" charset="0"/>
              </a:rPr>
              <a:t>tDCS</a:t>
            </a:r>
            <a:r>
              <a:rPr lang="en-US" sz="1600">
                <a:highlight>
                  <a:srgbClr val="F1D4CC"/>
                </a:highlight>
                <a:latin typeface="Calibri Light" panose="020F0302020204030204" pitchFamily="34" charset="0"/>
                <a:cs typeface="Calibri Light" panose="020F0302020204030204" pitchFamily="34" charset="0"/>
              </a:rPr>
              <a:t> cathodal stimulation leads to a significant </a:t>
            </a:r>
            <a:r>
              <a:rPr lang="en-US" sz="1600" b="1">
                <a:highlight>
                  <a:srgbClr val="F1D4CC"/>
                </a:highlight>
                <a:latin typeface="Calibri Light" panose="020F0302020204030204" pitchFamily="34" charset="0"/>
                <a:cs typeface="Calibri Light" panose="020F0302020204030204" pitchFamily="34" charset="0"/>
              </a:rPr>
              <a:t>shortening</a:t>
            </a:r>
            <a:r>
              <a:rPr lang="en-US" sz="1600">
                <a:highlight>
                  <a:srgbClr val="F1D4CC"/>
                </a:highlight>
                <a:latin typeface="Calibri Light" panose="020F0302020204030204" pitchFamily="34" charset="0"/>
                <a:cs typeface="Calibri Light" panose="020F0302020204030204" pitchFamily="34" charset="0"/>
              </a:rPr>
              <a:t> of reaction time of individuals making moral judgments, mainly reflected in the condition of attempted injury.</a:t>
            </a:r>
            <a:endParaRPr lang="en-MO" sz="1600">
              <a:highlight>
                <a:srgbClr val="F1D4CC"/>
              </a:highlight>
              <a:latin typeface="Calibri Light" panose="020F0302020204030204" pitchFamily="34" charset="0"/>
              <a:cs typeface="Calibri Light" panose="020F0302020204030204" pitchFamily="34" charset="0"/>
            </a:endParaRPr>
          </a:p>
        </p:txBody>
      </p:sp>
      <p:sp>
        <p:nvSpPr>
          <p:cNvPr id="37" name="TextBox 36">
            <a:extLst>
              <a:ext uri="{FF2B5EF4-FFF2-40B4-BE49-F238E27FC236}">
                <a16:creationId xmlns:a16="http://schemas.microsoft.com/office/drawing/2014/main" id="{8A7A6940-5195-562C-88F9-5819B53FBDC9}"/>
              </a:ext>
            </a:extLst>
          </p:cNvPr>
          <p:cNvSpPr txBox="1"/>
          <p:nvPr/>
        </p:nvSpPr>
        <p:spPr>
          <a:xfrm>
            <a:off x="9333977" y="5077325"/>
            <a:ext cx="4223001" cy="4031873"/>
          </a:xfrm>
          <a:prstGeom prst="rect">
            <a:avLst/>
          </a:prstGeom>
          <a:noFill/>
        </p:spPr>
        <p:txBody>
          <a:bodyPr wrap="square" rtlCol="0">
            <a:spAutoFit/>
          </a:bodyPr>
          <a:lstStyle/>
          <a:p>
            <a:pPr marL="342900" indent="-342900">
              <a:buFont typeface="System Font Regular"/>
              <a:buChar char="-"/>
            </a:pPr>
            <a:r>
              <a:rPr lang="en-US" sz="1600">
                <a:latin typeface="Calibri Light" panose="020F0302020204030204" pitchFamily="34" charset="0"/>
                <a:cs typeface="Calibri Light" panose="020F0302020204030204" pitchFamily="34" charset="0"/>
              </a:rPr>
              <a:t>Significant main effect of intention (results): condemnation of negative intentions</a:t>
            </a:r>
            <a:r>
              <a:rPr lang="en-US" altLang="zh-CN" sz="1600">
                <a:latin typeface="Calibri Light" panose="020F0302020204030204" pitchFamily="34" charset="0"/>
                <a:cs typeface="Calibri Light" panose="020F0302020204030204" pitchFamily="34" charset="0"/>
              </a:rPr>
              <a:t> (results)</a:t>
            </a:r>
            <a:r>
              <a:rPr lang="en-US" sz="1600">
                <a:latin typeface="Calibri Light" panose="020F0302020204030204" pitchFamily="34" charset="0"/>
                <a:cs typeface="Calibri Light" panose="020F0302020204030204" pitchFamily="34" charset="0"/>
              </a:rPr>
              <a:t> is significantly higher than that of neutral intentions</a:t>
            </a:r>
            <a:r>
              <a:rPr lang="en-US" altLang="zh-CN" sz="1600">
                <a:latin typeface="Calibri Light" panose="020F0302020204030204" pitchFamily="34" charset="0"/>
                <a:cs typeface="Calibri Light" panose="020F0302020204030204" pitchFamily="34" charset="0"/>
              </a:rPr>
              <a:t> (results)</a:t>
            </a:r>
            <a:r>
              <a:rPr lang="en-US" sz="1600">
                <a:latin typeface="Calibri Light" panose="020F0302020204030204" pitchFamily="34" charset="0"/>
                <a:cs typeface="Calibri Light" panose="020F0302020204030204" pitchFamily="34" charset="0"/>
              </a:rPr>
              <a:t>.</a:t>
            </a:r>
          </a:p>
          <a:p>
            <a:pPr marL="342900" indent="-342900">
              <a:buFont typeface="System Font Regular"/>
              <a:buChar char="-"/>
            </a:pPr>
            <a:r>
              <a:rPr lang="en-US" sz="1600">
                <a:latin typeface="Calibri Light" panose="020F0302020204030204" pitchFamily="34" charset="0"/>
                <a:cs typeface="Calibri Light" panose="020F0302020204030204" pitchFamily="34" charset="0"/>
              </a:rPr>
              <a:t>Significant interaction between intention &amp; outcome: difference between neutral results and negative results under negative intentions is significantly smaller than that under neutral intentions.</a:t>
            </a:r>
          </a:p>
          <a:p>
            <a:pPr marL="342900" indent="-342900">
              <a:buFont typeface="System Font Regular"/>
              <a:buChar char="-"/>
            </a:pPr>
            <a:r>
              <a:rPr lang="en-US" sz="1600">
                <a:latin typeface="Calibri Light" panose="020F0302020204030204" pitchFamily="34" charset="0"/>
                <a:cs typeface="Calibri Light" panose="020F0302020204030204" pitchFamily="34" charset="0"/>
              </a:rPr>
              <a:t>The remaining effects were not significant.</a:t>
            </a:r>
          </a:p>
          <a:p>
            <a:pPr marL="342900" indent="-342900">
              <a:buFont typeface="System Font Regular"/>
              <a:buChar char="-"/>
            </a:pPr>
            <a:endParaRPr lang="en-US" sz="1600">
              <a:latin typeface="Calibri Light" panose="020F0302020204030204" pitchFamily="34" charset="0"/>
              <a:cs typeface="Calibri Light" panose="020F0302020204030204" pitchFamily="34" charset="0"/>
            </a:endParaRPr>
          </a:p>
          <a:p>
            <a:pPr marL="342900" indent="-342900">
              <a:buFont typeface="System Font Regular"/>
              <a:buChar char="-"/>
            </a:pPr>
            <a:r>
              <a:rPr lang="en-US" sz="1600">
                <a:highlight>
                  <a:srgbClr val="F1D4CC"/>
                </a:highlight>
                <a:latin typeface="Calibri Light" panose="020F0302020204030204" pitchFamily="34" charset="0"/>
                <a:cs typeface="Calibri Light" panose="020F0302020204030204" pitchFamily="34" charset="0"/>
              </a:rPr>
              <a:t>Result is consistent with the behavioral results in Experiment 2,</a:t>
            </a:r>
          </a:p>
          <a:p>
            <a:pPr marL="342900" indent="-342900">
              <a:buFont typeface="System Font Regular"/>
              <a:buChar char="-"/>
            </a:pPr>
            <a:r>
              <a:rPr lang="en-US" sz="1600" err="1">
                <a:highlight>
                  <a:srgbClr val="F1D4CC"/>
                </a:highlight>
                <a:latin typeface="Calibri Light" panose="020F0302020204030204" pitchFamily="34" charset="0"/>
                <a:cs typeface="Calibri Light" panose="020F0302020204030204" pitchFamily="34" charset="0"/>
              </a:rPr>
              <a:t>tDCS</a:t>
            </a:r>
            <a:r>
              <a:rPr lang="en-US" sz="1600">
                <a:highlight>
                  <a:srgbClr val="F1D4CC"/>
                </a:highlight>
                <a:latin typeface="Calibri Light" panose="020F0302020204030204" pitchFamily="34" charset="0"/>
                <a:cs typeface="Calibri Light" panose="020F0302020204030204" pitchFamily="34" charset="0"/>
              </a:rPr>
              <a:t> anodal stimulation has no significant effect on the condemnation ratings made by individuals</a:t>
            </a:r>
            <a:r>
              <a:rPr lang="en-US" sz="1600">
                <a:latin typeface="Calibri Light" panose="020F0302020204030204" pitchFamily="34" charset="0"/>
                <a:cs typeface="Calibri Light" panose="020F0302020204030204" pitchFamily="34" charset="0"/>
              </a:rPr>
              <a:t>.</a:t>
            </a:r>
            <a:endParaRPr lang="en-MO" sz="1600">
              <a:latin typeface="Calibri Light" panose="020F0302020204030204" pitchFamily="34" charset="0"/>
              <a:cs typeface="Calibri Light" panose="020F0302020204030204" pitchFamily="34" charset="0"/>
            </a:endParaRPr>
          </a:p>
        </p:txBody>
      </p:sp>
      <p:sp>
        <p:nvSpPr>
          <p:cNvPr id="38" name="TextBox 37">
            <a:extLst>
              <a:ext uri="{FF2B5EF4-FFF2-40B4-BE49-F238E27FC236}">
                <a16:creationId xmlns:a16="http://schemas.microsoft.com/office/drawing/2014/main" id="{13AA7C4A-B706-AC74-3E66-D33A4E07BF7A}"/>
              </a:ext>
            </a:extLst>
          </p:cNvPr>
          <p:cNvSpPr txBox="1"/>
          <p:nvPr/>
        </p:nvSpPr>
        <p:spPr>
          <a:xfrm>
            <a:off x="13580777" y="5083645"/>
            <a:ext cx="4210690" cy="4708981"/>
          </a:xfrm>
          <a:prstGeom prst="rect">
            <a:avLst/>
          </a:prstGeom>
          <a:noFill/>
        </p:spPr>
        <p:txBody>
          <a:bodyPr wrap="square" rtlCol="0">
            <a:spAutoFit/>
          </a:bodyPr>
          <a:lstStyle/>
          <a:p>
            <a:pPr marL="342900" indent="-342900">
              <a:buFont typeface="System Font Regular"/>
              <a:buChar char="-"/>
            </a:pPr>
            <a:r>
              <a:rPr lang="en-US" sz="1500">
                <a:latin typeface="Calibri Light" panose="020F0302020204030204" pitchFamily="34" charset="0"/>
                <a:cs typeface="Calibri Light" panose="020F0302020204030204" pitchFamily="34" charset="0"/>
              </a:rPr>
              <a:t>Significant main effect of results: reaction time for negative results is significantly shorter than the reaction time for neutral results</a:t>
            </a:r>
          </a:p>
          <a:p>
            <a:pPr marL="342900" indent="-342900">
              <a:buFont typeface="System Font Regular"/>
              <a:buChar char="-"/>
            </a:pPr>
            <a:r>
              <a:rPr lang="en-US" sz="1500">
                <a:latin typeface="Calibri Light" panose="020F0302020204030204" pitchFamily="34" charset="0"/>
                <a:cs typeface="Calibri Light" panose="020F0302020204030204" pitchFamily="34" charset="0"/>
              </a:rPr>
              <a:t>Significant interaction between intention &amp; results: reaction time of negative results is significantly shorter than that of neutral results, and significantly longer under neutral intention</a:t>
            </a:r>
          </a:p>
          <a:p>
            <a:pPr marL="342900" indent="-342900">
              <a:buFont typeface="System Font Regular"/>
              <a:buChar char="-"/>
            </a:pPr>
            <a:r>
              <a:rPr lang="en-US" sz="1500">
                <a:latin typeface="Calibri Light" panose="020F0302020204030204" pitchFamily="34" charset="0"/>
                <a:cs typeface="Calibri Light" panose="020F0302020204030204" pitchFamily="34" charset="0"/>
              </a:rPr>
              <a:t>Significant interaction between </a:t>
            </a:r>
            <a:r>
              <a:rPr lang="en-US" sz="1500" err="1">
                <a:latin typeface="Calibri Light" panose="020F0302020204030204" pitchFamily="34" charset="0"/>
                <a:cs typeface="Calibri Light" panose="020F0302020204030204" pitchFamily="34" charset="0"/>
              </a:rPr>
              <a:t>tDCS</a:t>
            </a:r>
            <a:r>
              <a:rPr lang="en-US" sz="1500">
                <a:latin typeface="Calibri Light" panose="020F0302020204030204" pitchFamily="34" charset="0"/>
                <a:cs typeface="Calibri Light" panose="020F0302020204030204" pitchFamily="34" charset="0"/>
              </a:rPr>
              <a:t> &amp; intention &amp; outcome: response time of anode stimulation was significantly longer than the response time of sham stimulation under neutral intention-negative result and negative intention-neutral result conditions. No significant difference between conditions.</a:t>
            </a:r>
          </a:p>
          <a:p>
            <a:pPr marL="342900" indent="-342900">
              <a:buFont typeface="System Font Regular"/>
              <a:buChar char="-"/>
            </a:pPr>
            <a:r>
              <a:rPr lang="en-US" sz="1500" err="1">
                <a:highlight>
                  <a:srgbClr val="F1D4CC"/>
                </a:highlight>
                <a:latin typeface="Calibri Light" panose="020F0302020204030204" pitchFamily="34" charset="0"/>
                <a:cs typeface="Calibri Light" panose="020F0302020204030204" pitchFamily="34" charset="0"/>
              </a:rPr>
              <a:t>tDCS</a:t>
            </a:r>
            <a:r>
              <a:rPr lang="en-US" sz="1500">
                <a:highlight>
                  <a:srgbClr val="F1D4CC"/>
                </a:highlight>
                <a:latin typeface="Calibri Light" panose="020F0302020204030204" pitchFamily="34" charset="0"/>
                <a:cs typeface="Calibri Light" panose="020F0302020204030204" pitchFamily="34" charset="0"/>
              </a:rPr>
              <a:t> anodal stimulation causes individuals to significantly </a:t>
            </a:r>
            <a:r>
              <a:rPr lang="en-US" sz="1500" b="1">
                <a:highlight>
                  <a:srgbClr val="F1D4CC"/>
                </a:highlight>
                <a:latin typeface="Calibri Light" panose="020F0302020204030204" pitchFamily="34" charset="0"/>
                <a:cs typeface="Calibri Light" panose="020F0302020204030204" pitchFamily="34" charset="0"/>
              </a:rPr>
              <a:t>prolong </a:t>
            </a:r>
            <a:r>
              <a:rPr lang="en-US" sz="1500">
                <a:highlight>
                  <a:srgbClr val="F1D4CC"/>
                </a:highlight>
                <a:latin typeface="Calibri Light" panose="020F0302020204030204" pitchFamily="34" charset="0"/>
                <a:cs typeface="Calibri Light" panose="020F0302020204030204" pitchFamily="34" charset="0"/>
              </a:rPr>
              <a:t>the response time of making moral judgments, mainly reflected in the conditions of attempted injury and accidental injury where intention and result information conflict.</a:t>
            </a:r>
            <a:endParaRPr lang="en-MO" sz="1500">
              <a:highlight>
                <a:srgbClr val="F1D4CC"/>
              </a:highlight>
              <a:latin typeface="Calibri Light" panose="020F0302020204030204" pitchFamily="34" charset="0"/>
              <a:cs typeface="Calibri Light" panose="020F0302020204030204" pitchFamily="34" charset="0"/>
            </a:endParaRPr>
          </a:p>
        </p:txBody>
      </p:sp>
      <p:sp>
        <p:nvSpPr>
          <p:cNvPr id="39" name="TextBox 38">
            <a:extLst>
              <a:ext uri="{FF2B5EF4-FFF2-40B4-BE49-F238E27FC236}">
                <a16:creationId xmlns:a16="http://schemas.microsoft.com/office/drawing/2014/main" id="{7DA996E2-340A-DB2F-E548-BCACC223A2CF}"/>
              </a:ext>
            </a:extLst>
          </p:cNvPr>
          <p:cNvSpPr txBox="1"/>
          <p:nvPr/>
        </p:nvSpPr>
        <p:spPr>
          <a:xfrm>
            <a:off x="9813471" y="9718738"/>
            <a:ext cx="8293500" cy="369332"/>
          </a:xfrm>
          <a:prstGeom prst="rect">
            <a:avLst/>
          </a:prstGeom>
          <a:noFill/>
        </p:spPr>
        <p:txBody>
          <a:bodyPr wrap="square" rtlCol="0">
            <a:spAutoFit/>
          </a:bodyPr>
          <a:lstStyle/>
          <a:p>
            <a:pPr algn="r"/>
            <a:r>
              <a:rPr lang="en-MO"/>
              <a:t>(Gan et al., 2013)</a:t>
            </a:r>
          </a:p>
        </p:txBody>
      </p:sp>
      <p:pic>
        <p:nvPicPr>
          <p:cNvPr id="21" name="图片 20" descr="图示&#10;&#10;已自动生成说明">
            <a:extLst>
              <a:ext uri="{FF2B5EF4-FFF2-40B4-BE49-F238E27FC236}">
                <a16:creationId xmlns:a16="http://schemas.microsoft.com/office/drawing/2014/main" id="{BD4FD274-BE9B-8A3C-1CF6-B5544CB78C51}"/>
              </a:ext>
            </a:extLst>
          </p:cNvPr>
          <p:cNvPicPr>
            <a:picLocks noChangeAspect="1"/>
          </p:cNvPicPr>
          <p:nvPr/>
        </p:nvPicPr>
        <p:blipFill rotWithShape="1">
          <a:blip r:embed="rId9"/>
          <a:srcRect l="15884" t="61309" r="12293" b="-3149"/>
          <a:stretch>
            <a:fillRect/>
          </a:stretch>
        </p:blipFill>
        <p:spPr>
          <a:xfrm>
            <a:off x="424656" y="6987829"/>
            <a:ext cx="3411182" cy="2730909"/>
          </a:xfrm>
          <a:prstGeom prst="rect">
            <a:avLst/>
          </a:prstGeom>
        </p:spPr>
      </p:pic>
      <p:sp>
        <p:nvSpPr>
          <p:cNvPr id="43" name="文本框 42">
            <a:extLst>
              <a:ext uri="{FF2B5EF4-FFF2-40B4-BE49-F238E27FC236}">
                <a16:creationId xmlns:a16="http://schemas.microsoft.com/office/drawing/2014/main" id="{4E5E80BB-5842-A0D2-108B-C7B8C1C45762}"/>
              </a:ext>
            </a:extLst>
          </p:cNvPr>
          <p:cNvSpPr txBox="1"/>
          <p:nvPr/>
        </p:nvSpPr>
        <p:spPr>
          <a:xfrm>
            <a:off x="1262478" y="8214783"/>
            <a:ext cx="800219" cy="276999"/>
          </a:xfrm>
          <a:prstGeom prst="rect">
            <a:avLst/>
          </a:prstGeom>
          <a:noFill/>
        </p:spPr>
        <p:txBody>
          <a:bodyPr wrap="none" rtlCol="0">
            <a:spAutoFit/>
          </a:bodyPr>
          <a:lstStyle/>
          <a:p>
            <a:r>
              <a:rPr lang="zh-CN" altLang="en-US" sz="1200">
                <a:solidFill>
                  <a:srgbClr val="FF0000"/>
                </a:solidFill>
              </a:rPr>
              <a:t>成功伤人</a:t>
            </a:r>
          </a:p>
        </p:txBody>
      </p:sp>
      <p:sp>
        <p:nvSpPr>
          <p:cNvPr id="44" name="文本框 43">
            <a:extLst>
              <a:ext uri="{FF2B5EF4-FFF2-40B4-BE49-F238E27FC236}">
                <a16:creationId xmlns:a16="http://schemas.microsoft.com/office/drawing/2014/main" id="{75BE703C-B161-7011-D7BC-8FFAE2398734}"/>
              </a:ext>
            </a:extLst>
          </p:cNvPr>
          <p:cNvSpPr txBox="1"/>
          <p:nvPr/>
        </p:nvSpPr>
        <p:spPr>
          <a:xfrm>
            <a:off x="2442649" y="8214783"/>
            <a:ext cx="800219" cy="276999"/>
          </a:xfrm>
          <a:prstGeom prst="rect">
            <a:avLst/>
          </a:prstGeom>
          <a:noFill/>
        </p:spPr>
        <p:txBody>
          <a:bodyPr wrap="none" rtlCol="0">
            <a:spAutoFit/>
          </a:bodyPr>
          <a:lstStyle/>
          <a:p>
            <a:r>
              <a:rPr lang="zh-CN" altLang="en-US" sz="1200">
                <a:solidFill>
                  <a:srgbClr val="FF0000"/>
                </a:solidFill>
              </a:rPr>
              <a:t>伤人未遂</a:t>
            </a:r>
          </a:p>
        </p:txBody>
      </p:sp>
      <p:sp>
        <p:nvSpPr>
          <p:cNvPr id="45" name="文本框 44">
            <a:extLst>
              <a:ext uri="{FF2B5EF4-FFF2-40B4-BE49-F238E27FC236}">
                <a16:creationId xmlns:a16="http://schemas.microsoft.com/office/drawing/2014/main" id="{6128F995-31C5-7482-5E0A-0607E28B74A0}"/>
              </a:ext>
            </a:extLst>
          </p:cNvPr>
          <p:cNvSpPr txBox="1"/>
          <p:nvPr/>
        </p:nvSpPr>
        <p:spPr>
          <a:xfrm>
            <a:off x="1262477" y="9279192"/>
            <a:ext cx="800219" cy="276999"/>
          </a:xfrm>
          <a:prstGeom prst="rect">
            <a:avLst/>
          </a:prstGeom>
          <a:noFill/>
        </p:spPr>
        <p:txBody>
          <a:bodyPr wrap="none" rtlCol="0">
            <a:spAutoFit/>
          </a:bodyPr>
          <a:lstStyle/>
          <a:p>
            <a:r>
              <a:rPr lang="zh-CN" altLang="en-US" sz="1200">
                <a:solidFill>
                  <a:srgbClr val="FF0000"/>
                </a:solidFill>
              </a:rPr>
              <a:t>意外伤人</a:t>
            </a:r>
          </a:p>
        </p:txBody>
      </p:sp>
      <p:sp>
        <p:nvSpPr>
          <p:cNvPr id="46" name="文本框 45">
            <a:extLst>
              <a:ext uri="{FF2B5EF4-FFF2-40B4-BE49-F238E27FC236}">
                <a16:creationId xmlns:a16="http://schemas.microsoft.com/office/drawing/2014/main" id="{2B527FAB-4A96-0E9A-205D-E5C5E52636F5}"/>
              </a:ext>
            </a:extLst>
          </p:cNvPr>
          <p:cNvSpPr txBox="1"/>
          <p:nvPr/>
        </p:nvSpPr>
        <p:spPr>
          <a:xfrm>
            <a:off x="2545699" y="9279192"/>
            <a:ext cx="681597" cy="276999"/>
          </a:xfrm>
          <a:prstGeom prst="rect">
            <a:avLst/>
          </a:prstGeom>
          <a:noFill/>
        </p:spPr>
        <p:txBody>
          <a:bodyPr wrap="none" rtlCol="0">
            <a:spAutoFit/>
          </a:bodyPr>
          <a:lstStyle/>
          <a:p>
            <a:r>
              <a:rPr lang="zh-CN" altLang="en-US" sz="1200">
                <a:solidFill>
                  <a:srgbClr val="FF0000"/>
                </a:solidFill>
              </a:rPr>
              <a:t>无 伤人</a:t>
            </a:r>
          </a:p>
        </p:txBody>
      </p:sp>
    </p:spTree>
    <p:extLst>
      <p:ext uri="{BB962C8B-B14F-4D97-AF65-F5344CB8AC3E}">
        <p14:creationId xmlns:p14="http://schemas.microsoft.com/office/powerpoint/2010/main" val="1996289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7" name="TextBox 2">
            <a:extLst>
              <a:ext uri="{FF2B5EF4-FFF2-40B4-BE49-F238E27FC236}">
                <a16:creationId xmlns:a16="http://schemas.microsoft.com/office/drawing/2014/main" id="{9620046A-50FE-BF8C-3BB9-7660E4C43722}"/>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
        <p:nvSpPr>
          <p:cNvPr id="8" name="TextBox 7">
            <a:extLst>
              <a:ext uri="{FF2B5EF4-FFF2-40B4-BE49-F238E27FC236}">
                <a16:creationId xmlns:a16="http://schemas.microsoft.com/office/drawing/2014/main" id="{1B91B4D6-EA07-0A96-BD05-67D5DEDBDAD0}"/>
              </a:ext>
            </a:extLst>
          </p:cNvPr>
          <p:cNvSpPr txBox="1"/>
          <p:nvPr/>
        </p:nvSpPr>
        <p:spPr>
          <a:xfrm>
            <a:off x="609600" y="1583876"/>
            <a:ext cx="17285660" cy="907941"/>
          </a:xfrm>
          <a:prstGeom prst="rect">
            <a:avLst/>
          </a:prstGeom>
          <a:noFill/>
        </p:spPr>
        <p:txBody>
          <a:bodyPr wrap="square" rtlCol="0">
            <a:spAutoFit/>
          </a:bodyPr>
          <a:lstStyle/>
          <a:p>
            <a:r>
              <a:rPr lang="zh-CN" altLang="en-US" sz="2800" b="1">
                <a:latin typeface="Calibri Light" panose="020F0302020204030204" pitchFamily="34" charset="0"/>
                <a:cs typeface="Calibri Light" panose="020F0302020204030204" pitchFamily="34" charset="0"/>
              </a:rPr>
              <a:t>经颅直流电刺激右侧颞顶联合区对道德意图加工的影响</a:t>
            </a:r>
            <a:r>
              <a:rPr lang="en-US" altLang="zh-CN" sz="2800" b="1">
                <a:latin typeface="Calibri Light" panose="020F0302020204030204" pitchFamily="34" charset="0"/>
                <a:cs typeface="Calibri Light" panose="020F0302020204030204" pitchFamily="34" charset="0"/>
              </a:rPr>
              <a:t> </a:t>
            </a:r>
            <a:r>
              <a:rPr lang="en-MO" altLang="zh-CN" sz="2800" b="1">
                <a:latin typeface="Calibri Light" panose="020F0302020204030204" pitchFamily="34" charset="0"/>
                <a:cs typeface="Calibri Light" panose="020F0302020204030204" pitchFamily="34" charset="0"/>
              </a:rPr>
              <a:t>–</a:t>
            </a:r>
            <a:r>
              <a:rPr lang="en-MO" sz="2800" b="1">
                <a:latin typeface="Calibri Light" panose="020F0302020204030204" pitchFamily="34" charset="0"/>
                <a:cs typeface="Calibri Light" panose="020F0302020204030204" pitchFamily="34" charset="0"/>
              </a:rPr>
              <a:t> (Gan et al., 2013)</a:t>
            </a:r>
            <a:endParaRPr lang="en-US" altLang="zh-CN" sz="2800" b="1">
              <a:latin typeface="Calibri Light" panose="020F0302020204030204" pitchFamily="34" charset="0"/>
              <a:cs typeface="Calibri Light" panose="020F0302020204030204" pitchFamily="34" charset="0"/>
            </a:endParaRPr>
          </a:p>
          <a:p>
            <a:r>
              <a:rPr lang="en-MO" sz="2500" b="1">
                <a:latin typeface="Calibri Light" panose="020F0302020204030204" pitchFamily="34" charset="0"/>
                <a:cs typeface="Calibri Light" panose="020F0302020204030204" pitchFamily="34" charset="0"/>
              </a:rPr>
              <a:t>Exicting the R</a:t>
            </a:r>
            <a:r>
              <a:rPr lang="en-US" sz="2500" b="1" err="1">
                <a:latin typeface="Calibri Light" panose="020F0302020204030204" pitchFamily="34" charset="0"/>
                <a:cs typeface="Calibri Light" panose="020F0302020204030204" pitchFamily="34" charset="0"/>
              </a:rPr>
              <a:t>i</a:t>
            </a:r>
            <a:r>
              <a:rPr lang="en-MO" sz="2500" b="1">
                <a:latin typeface="Calibri Light" panose="020F0302020204030204" pitchFamily="34" charset="0"/>
                <a:cs typeface="Calibri Light" panose="020F0302020204030204" pitchFamily="34" charset="0"/>
              </a:rPr>
              <a:t>ght Temporo-Parietal Junction with Transcranical Direct Current Stimulation Influences Moral Intention Processing</a:t>
            </a:r>
          </a:p>
        </p:txBody>
      </p:sp>
      <p:sp>
        <p:nvSpPr>
          <p:cNvPr id="9" name="TextBox 8">
            <a:extLst>
              <a:ext uri="{FF2B5EF4-FFF2-40B4-BE49-F238E27FC236}">
                <a16:creationId xmlns:a16="http://schemas.microsoft.com/office/drawing/2014/main" id="{3A9D5D0F-4953-678C-4EF4-3D6144A07AFC}"/>
              </a:ext>
            </a:extLst>
          </p:cNvPr>
          <p:cNvSpPr txBox="1"/>
          <p:nvPr/>
        </p:nvSpPr>
        <p:spPr>
          <a:xfrm>
            <a:off x="1188856" y="3497404"/>
            <a:ext cx="15910287" cy="5205720"/>
          </a:xfrm>
          <a:prstGeom prst="rect">
            <a:avLst/>
          </a:prstGeom>
          <a:solidFill>
            <a:schemeClr val="accent2">
              <a:lumMod val="20000"/>
              <a:lumOff val="80000"/>
            </a:schemeClr>
          </a:solidFill>
        </p:spPr>
        <p:txBody>
          <a:bodyPr wrap="square" rtlCol="0">
            <a:spAutoFit/>
          </a:bodyPr>
          <a:lstStyle/>
          <a:p>
            <a:pPr algn="ctr"/>
            <a:endParaRPr lang="en-MO" sz="2400" b="1" u="sng">
              <a:latin typeface="Calibri Light" panose="020F0302020204030204" pitchFamily="34" charset="0"/>
              <a:cs typeface="Calibri Light" panose="020F0302020204030204" pitchFamily="34" charset="0"/>
            </a:endParaRPr>
          </a:p>
          <a:p>
            <a:pPr algn="ctr"/>
            <a:r>
              <a:rPr lang="en-MO" sz="2400" b="1" u="sng">
                <a:latin typeface="Calibri Light" panose="020F0302020204030204" pitchFamily="34" charset="0"/>
                <a:cs typeface="Calibri Light" panose="020F0302020204030204" pitchFamily="34" charset="0"/>
              </a:rPr>
              <a:t>LIMITATIONS</a:t>
            </a:r>
          </a:p>
          <a:p>
            <a:pPr marL="285750" indent="-285750">
              <a:lnSpc>
                <a:spcPct val="150000"/>
              </a:lnSpc>
              <a:buFont typeface="Wingdings" pitchFamily="2" charset="2"/>
              <a:buChar char="§"/>
            </a:pPr>
            <a:r>
              <a:rPr lang="en-US" altLang="zh-CN" sz="2400">
                <a:latin typeface="Calibri Light" panose="020F0302020204030204" pitchFamily="34" charset="0"/>
                <a:cs typeface="Calibri Light" panose="020F0302020204030204" pitchFamily="34" charset="0"/>
              </a:rPr>
              <a:t>This study found that </a:t>
            </a:r>
            <a:r>
              <a:rPr lang="en-US" sz="2400" err="1">
                <a:latin typeface="Calibri Light" panose="020F0302020204030204" pitchFamily="34" charset="0"/>
                <a:cs typeface="Calibri Light" panose="020F0302020204030204" pitchFamily="34" charset="0"/>
              </a:rPr>
              <a:t>tDCS</a:t>
            </a:r>
            <a:r>
              <a:rPr lang="en-US" sz="2400">
                <a:latin typeface="Calibri Light" panose="020F0302020204030204" pitchFamily="34" charset="0"/>
                <a:cs typeface="Calibri Light" panose="020F0302020204030204" pitchFamily="34" charset="0"/>
              </a:rPr>
              <a:t> </a:t>
            </a:r>
            <a:r>
              <a:rPr lang="en-US" altLang="zh-CN" sz="2400">
                <a:latin typeface="Calibri Light" panose="020F0302020204030204" pitchFamily="34" charset="0"/>
                <a:cs typeface="Calibri Light" panose="020F0302020204030204" pitchFamily="34" charset="0"/>
              </a:rPr>
              <a:t>anode as well as cathodic stimulation at </a:t>
            </a:r>
            <a:r>
              <a:rPr lang="en-US" sz="2400">
                <a:latin typeface="Calibri Light" panose="020F0302020204030204" pitchFamily="34" charset="0"/>
                <a:cs typeface="Calibri Light" panose="020F0302020204030204" pitchFamily="34" charset="0"/>
              </a:rPr>
              <a:t>RTPJ </a:t>
            </a:r>
            <a:r>
              <a:rPr lang="en-US" altLang="zh-CN" sz="2400">
                <a:latin typeface="Calibri Light" panose="020F0302020204030204" pitchFamily="34" charset="0"/>
                <a:cs typeface="Calibri Light" panose="020F0302020204030204" pitchFamily="34" charset="0"/>
              </a:rPr>
              <a:t>can induce the same changes in individual when doing moral judgment task, but this </a:t>
            </a:r>
            <a:r>
              <a:rPr lang="en-US" altLang="zh-CN" sz="2400" b="1">
                <a:latin typeface="Calibri Light" panose="020F0302020204030204" pitchFamily="34" charset="0"/>
                <a:cs typeface="Calibri Light" panose="020F0302020204030204" pitchFamily="34" charset="0"/>
              </a:rPr>
              <a:t>effect is mainly reflected in the response time instead of moral </a:t>
            </a:r>
            <a:r>
              <a:rPr lang="en-US" sz="2400" b="1">
                <a:latin typeface="Calibri Light" panose="020F0302020204030204" pitchFamily="34" charset="0"/>
                <a:cs typeface="Calibri Light" panose="020F0302020204030204" pitchFamily="34" charset="0"/>
              </a:rPr>
              <a:t>permissibility score. </a:t>
            </a:r>
          </a:p>
          <a:p>
            <a:pPr marL="285750" indent="-285750">
              <a:lnSpc>
                <a:spcPct val="150000"/>
              </a:lnSpc>
              <a:buFont typeface="Wingdings" pitchFamily="2" charset="2"/>
              <a:buChar char="§"/>
            </a:pPr>
            <a:r>
              <a:rPr lang="en-US" sz="2400">
                <a:latin typeface="Calibri Light" panose="020F0302020204030204" pitchFamily="34" charset="0"/>
                <a:cs typeface="Calibri Light" panose="020F0302020204030204" pitchFamily="34" charset="0"/>
              </a:rPr>
              <a:t>The study only investigate the cortical excitability modulated by </a:t>
            </a:r>
            <a:r>
              <a:rPr lang="en-US" sz="2400" err="1">
                <a:latin typeface="Calibri Light" panose="020F0302020204030204" pitchFamily="34" charset="0"/>
                <a:cs typeface="Calibri Light" panose="020F0302020204030204" pitchFamily="34" charset="0"/>
              </a:rPr>
              <a:t>tDCS</a:t>
            </a:r>
            <a:r>
              <a:rPr lang="en-US" sz="2400">
                <a:latin typeface="Calibri Light" panose="020F0302020204030204" pitchFamily="34" charset="0"/>
                <a:cs typeface="Calibri Light" panose="020F0302020204030204" pitchFamily="34" charset="0"/>
              </a:rPr>
              <a:t> at </a:t>
            </a:r>
            <a:r>
              <a:rPr lang="en-US" sz="2400" b="1">
                <a:latin typeface="Calibri Light" panose="020F0302020204030204" pitchFamily="34" charset="0"/>
                <a:cs typeface="Calibri Light" panose="020F0302020204030204" pitchFamily="34" charset="0"/>
              </a:rPr>
              <a:t>RTPJ</a:t>
            </a:r>
            <a:r>
              <a:rPr lang="en-US" sz="2400">
                <a:latin typeface="Calibri Light" panose="020F0302020204030204" pitchFamily="34" charset="0"/>
                <a:cs typeface="Calibri Light" panose="020F0302020204030204" pitchFamily="34" charset="0"/>
              </a:rPr>
              <a:t>. But this brain area </a:t>
            </a:r>
            <a:r>
              <a:rPr lang="en-US" sz="2400" b="1">
                <a:latin typeface="Calibri Light" panose="020F0302020204030204" pitchFamily="34" charset="0"/>
                <a:cs typeface="Calibri Light" panose="020F0302020204030204" pitchFamily="34" charset="0"/>
              </a:rPr>
              <a:t>is not the only place where moral judgement intentions are processed</a:t>
            </a:r>
            <a:r>
              <a:rPr lang="en-US" sz="2400">
                <a:latin typeface="Calibri Light" panose="020F0302020204030204" pitchFamily="34" charset="0"/>
                <a:cs typeface="Calibri Light" panose="020F0302020204030204" pitchFamily="34" charset="0"/>
              </a:rPr>
              <a:t>. Moral judgement is the result of integrated processing and coordinated action of multiple brain regions.</a:t>
            </a:r>
          </a:p>
          <a:p>
            <a:pPr marL="285750" indent="-285750">
              <a:lnSpc>
                <a:spcPct val="150000"/>
              </a:lnSpc>
              <a:buFont typeface="Wingdings" pitchFamily="2" charset="2"/>
              <a:buChar char="§"/>
            </a:pPr>
            <a:r>
              <a:rPr lang="en-US" altLang="zh-CN" sz="2400">
                <a:latin typeface="Calibri Light" panose="020F0302020204030204" pitchFamily="34" charset="0"/>
                <a:cs typeface="Calibri Light" panose="020F0302020204030204" pitchFamily="34" charset="0"/>
              </a:rPr>
              <a:t>The research only examined negative, and neutral intentions in intention processing, </a:t>
            </a:r>
            <a:r>
              <a:rPr lang="en-US" sz="2400">
                <a:latin typeface="Calibri Light" panose="020F0302020204030204" pitchFamily="34" charset="0"/>
                <a:cs typeface="Calibri Light" panose="020F0302020204030204" pitchFamily="34" charset="0"/>
              </a:rPr>
              <a:t>but did not correlate the</a:t>
            </a:r>
            <a:r>
              <a:rPr lang="en-US" altLang="zh-CN" sz="2400">
                <a:latin typeface="Calibri Light" panose="020F0302020204030204" pitchFamily="34" charset="0"/>
                <a:cs typeface="Calibri Light" panose="020F0302020204030204" pitchFamily="34" charset="0"/>
              </a:rPr>
              <a:t> </a:t>
            </a:r>
            <a:r>
              <a:rPr lang="en-US" altLang="zh-CN" sz="2400" b="1">
                <a:latin typeface="Calibri Light" panose="020F0302020204030204" pitchFamily="34" charset="0"/>
                <a:cs typeface="Calibri Light" panose="020F0302020204030204" pitchFamily="34" charset="0"/>
              </a:rPr>
              <a:t>moral emotion </a:t>
            </a:r>
            <a:r>
              <a:rPr lang="en-US" altLang="zh-CN" sz="2400">
                <a:latin typeface="Calibri Light" panose="020F0302020204030204" pitchFamily="34" charset="0"/>
                <a:cs typeface="Calibri Light" panose="020F0302020204030204" pitchFamily="34" charset="0"/>
              </a:rPr>
              <a:t>with the moral judgment task.</a:t>
            </a:r>
            <a:endParaRPr lang="en-MO" sz="2400">
              <a:latin typeface="Calibri Light" panose="020F0302020204030204" pitchFamily="34" charset="0"/>
              <a:cs typeface="Calibri Light" panose="020F0302020204030204" pitchFamily="34" charset="0"/>
            </a:endParaRPr>
          </a:p>
          <a:p>
            <a:pPr marL="285750" indent="-285750">
              <a:lnSpc>
                <a:spcPct val="150000"/>
              </a:lnSpc>
              <a:buFont typeface="Wingdings" pitchFamily="2" charset="2"/>
              <a:buChar char="§"/>
            </a:pPr>
            <a:endParaRPr lang="en-MO" sz="240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45C99113-09A7-62F9-CF6D-0F0ED78533E5}"/>
              </a:ext>
            </a:extLst>
          </p:cNvPr>
          <p:cNvSpPr txBox="1"/>
          <p:nvPr/>
        </p:nvSpPr>
        <p:spPr>
          <a:xfrm>
            <a:off x="9813471" y="9718738"/>
            <a:ext cx="8293500" cy="369332"/>
          </a:xfrm>
          <a:prstGeom prst="rect">
            <a:avLst/>
          </a:prstGeom>
          <a:noFill/>
        </p:spPr>
        <p:txBody>
          <a:bodyPr wrap="square" rtlCol="0">
            <a:spAutoFit/>
          </a:bodyPr>
          <a:lstStyle/>
          <a:p>
            <a:pPr algn="r"/>
            <a:r>
              <a:rPr lang="en-MO"/>
              <a:t>(Gan et al., 2013)</a:t>
            </a:r>
          </a:p>
        </p:txBody>
      </p:sp>
      <p:sp>
        <p:nvSpPr>
          <p:cNvPr id="12" name="Freeform 2">
            <a:extLst>
              <a:ext uri="{FF2B5EF4-FFF2-40B4-BE49-F238E27FC236}">
                <a16:creationId xmlns:a16="http://schemas.microsoft.com/office/drawing/2014/main" id="{B0B3B2B3-1809-980F-AB32-32AF56F69D57}"/>
              </a:ext>
            </a:extLst>
          </p:cNvPr>
          <p:cNvSpPr>
            <a:spLocks noChangeAspect="1"/>
          </p:cNvSpPr>
          <p:nvPr/>
        </p:nvSpPr>
        <p:spPr>
          <a:xfrm>
            <a:off x="694206" y="3079424"/>
            <a:ext cx="989300" cy="835959"/>
          </a:xfrm>
          <a:custGeom>
            <a:avLst/>
            <a:gdLst/>
            <a:ahLst/>
            <a:cxnLst/>
            <a:rect l="l" t="t" r="r" b="b"/>
            <a:pathLst>
              <a:path w="4869586" h="4114800">
                <a:moveTo>
                  <a:pt x="0" y="0"/>
                </a:moveTo>
                <a:lnTo>
                  <a:pt x="4869586" y="0"/>
                </a:lnTo>
                <a:lnTo>
                  <a:pt x="4869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O"/>
          </a:p>
        </p:txBody>
      </p:sp>
    </p:spTree>
    <p:extLst>
      <p:ext uri="{BB962C8B-B14F-4D97-AF65-F5344CB8AC3E}">
        <p14:creationId xmlns:p14="http://schemas.microsoft.com/office/powerpoint/2010/main" val="102998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98693" y="1956911"/>
            <a:ext cx="13290611" cy="1064394"/>
          </a:xfrm>
          <a:prstGeom prst="rect">
            <a:avLst/>
          </a:prstGeom>
        </p:spPr>
        <p:txBody>
          <a:bodyPr wrap="square" lIns="0" tIns="0" rIns="0" bIns="0" rtlCol="0" anchor="t">
            <a:spAutoFit/>
          </a:bodyPr>
          <a:lstStyle/>
          <a:p>
            <a:pPr algn="ctr">
              <a:lnSpc>
                <a:spcPts val="8250"/>
              </a:lnSpc>
            </a:pPr>
            <a:r>
              <a:rPr lang="en-US" sz="7500">
                <a:solidFill>
                  <a:srgbClr val="1B131B"/>
                </a:solidFill>
                <a:latin typeface="Codec Pro Bold"/>
              </a:rPr>
              <a:t>Proposed</a:t>
            </a:r>
            <a:r>
              <a:rPr lang="en-US" sz="7500">
                <a:solidFill>
                  <a:srgbClr val="004AAD"/>
                </a:solidFill>
                <a:latin typeface="Codec Pro Bold"/>
              </a:rPr>
              <a:t> Question</a:t>
            </a:r>
          </a:p>
        </p:txBody>
      </p:sp>
      <p:pic>
        <p:nvPicPr>
          <p:cNvPr id="3" name="Content Placeholder 4" descr="A black background with blue text&#10;&#10;Description automatically generated with low confidence">
            <a:extLst>
              <a:ext uri="{FF2B5EF4-FFF2-40B4-BE49-F238E27FC236}">
                <a16:creationId xmlns:a16="http://schemas.microsoft.com/office/drawing/2014/main" id="{305DE6E6-CAE5-C497-A4CE-6FFA2EC3DB10}"/>
              </a:ext>
            </a:extLst>
          </p:cNvPr>
          <p:cNvPicPr>
            <a:picLocks noChangeAspect="1"/>
          </p:cNvPicPr>
          <p:nvPr/>
        </p:nvPicPr>
        <p:blipFill>
          <a:blip r:embed="rId3"/>
          <a:stretch>
            <a:fillRect/>
          </a:stretch>
        </p:blipFill>
        <p:spPr>
          <a:xfrm>
            <a:off x="12495260" y="383596"/>
            <a:ext cx="5400000" cy="790862"/>
          </a:xfrm>
          <a:prstGeom prst="rect">
            <a:avLst/>
          </a:prstGeom>
        </p:spPr>
      </p:pic>
      <p:grpSp>
        <p:nvGrpSpPr>
          <p:cNvPr id="34" name="Group 33">
            <a:extLst>
              <a:ext uri="{FF2B5EF4-FFF2-40B4-BE49-F238E27FC236}">
                <a16:creationId xmlns:a16="http://schemas.microsoft.com/office/drawing/2014/main" id="{D9AAA06E-1540-39B3-4AB5-14628DEDCD3D}"/>
              </a:ext>
            </a:extLst>
          </p:cNvPr>
          <p:cNvGrpSpPr/>
          <p:nvPr/>
        </p:nvGrpSpPr>
        <p:grpSpPr>
          <a:xfrm>
            <a:off x="1379133" y="3561290"/>
            <a:ext cx="15529729" cy="5556597"/>
            <a:chOff x="2498691" y="3507502"/>
            <a:chExt cx="15529729" cy="5556597"/>
          </a:xfrm>
        </p:grpSpPr>
        <p:sp>
          <p:nvSpPr>
            <p:cNvPr id="7" name="TextBox 6">
              <a:extLst>
                <a:ext uri="{FF2B5EF4-FFF2-40B4-BE49-F238E27FC236}">
                  <a16:creationId xmlns:a16="http://schemas.microsoft.com/office/drawing/2014/main" id="{E914ED36-9DF1-CA79-CAD0-DEF933F5D7D9}"/>
                </a:ext>
              </a:extLst>
            </p:cNvPr>
            <p:cNvSpPr txBox="1"/>
            <p:nvPr/>
          </p:nvSpPr>
          <p:spPr>
            <a:xfrm>
              <a:off x="4016183" y="3629924"/>
              <a:ext cx="13743296" cy="2585323"/>
            </a:xfrm>
            <a:prstGeom prst="rect">
              <a:avLst/>
            </a:prstGeom>
            <a:noFill/>
          </p:spPr>
          <p:txBody>
            <a:bodyPr wrap="square" rtlCol="0">
              <a:spAutoFit/>
            </a:bodyPr>
            <a:lstStyle/>
            <a:p>
              <a:pPr marL="342900" indent="-342900">
                <a:spcBef>
                  <a:spcPts val="1200"/>
                </a:spcBef>
                <a:buFont typeface="Zapf Dingbats"/>
                <a:buChar char="✘"/>
              </a:pPr>
              <a:r>
                <a:rPr lang="en-US" sz="2200">
                  <a:latin typeface="Calibri Light" panose="020F0302020204030204" pitchFamily="34" charset="0"/>
                  <a:ea typeface="Calibri Light" panose="020F0302020204030204" pitchFamily="34" charset="0"/>
                  <a:cs typeface="Calibri Light" panose="020F0302020204030204" pitchFamily="34" charset="0"/>
                </a:rPr>
                <a:t>Previous studies only showed significant differences in the response time of the injurious behavior evaluation after stimulation by </a:t>
              </a:r>
              <a:r>
                <a:rPr lang="en-US" sz="2200" err="1">
                  <a:latin typeface="Calibri Light" panose="020F0302020204030204" pitchFamily="34" charset="0"/>
                  <a:ea typeface="Calibri Light" panose="020F0302020204030204" pitchFamily="34" charset="0"/>
                  <a:cs typeface="Calibri Light" panose="020F0302020204030204" pitchFamily="34" charset="0"/>
                </a:rPr>
                <a:t>tDCS</a:t>
              </a:r>
              <a:r>
                <a:rPr lang="en-US" sz="2200">
                  <a:latin typeface="Calibri Light" panose="020F0302020204030204" pitchFamily="34" charset="0"/>
                  <a:ea typeface="Calibri Light" panose="020F0302020204030204" pitchFamily="34" charset="0"/>
                  <a:cs typeface="Calibri Light" panose="020F0302020204030204" pitchFamily="34" charset="0"/>
                </a:rPr>
                <a:t>, but no difference in the evaluation permissibility.</a:t>
              </a:r>
            </a:p>
            <a:p>
              <a:pPr marL="982663" indent="-446088">
                <a:spcBef>
                  <a:spcPts val="1200"/>
                </a:spcBef>
                <a:buFont typeface="Hiragino Mincho ProN W3" panose="02020300000000000000" pitchFamily="18" charset="-128"/>
                <a:buChar char="☞"/>
              </a:pPr>
              <a:r>
                <a:rPr lang="en-US" sz="2200">
                  <a:latin typeface="Calibri Light" panose="020F0302020204030204" pitchFamily="34" charset="0"/>
                  <a:ea typeface="Calibri Light" panose="020F0302020204030204" pitchFamily="34" charset="0"/>
                  <a:cs typeface="Calibri Light" panose="020F0302020204030204" pitchFamily="34" charset="0"/>
                </a:rPr>
                <a:t>Content of the story might be too extreme; the negative consequences involve death. </a:t>
              </a:r>
            </a:p>
            <a:p>
              <a:pPr marL="982663" indent="-446088">
                <a:spcBef>
                  <a:spcPts val="1200"/>
                </a:spcBef>
                <a:buFont typeface="Hiragino Mincho ProN W3" panose="02020300000000000000" pitchFamily="18" charset="-128"/>
                <a:buChar char="☞"/>
              </a:pPr>
              <a:r>
                <a:rPr lang="en-US" sz="2200">
                  <a:latin typeface="Calibri Light" panose="020F0302020204030204" pitchFamily="34" charset="0"/>
                  <a:ea typeface="Calibri Light" panose="020F0302020204030204" pitchFamily="34" charset="0"/>
                  <a:cs typeface="Calibri Light" panose="020F0302020204030204" pitchFamily="34" charset="0"/>
                </a:rPr>
                <a:t>With general moral judgment, actions that cause death are not acceptable</a:t>
              </a:r>
            </a:p>
            <a:p>
              <a:pPr marL="982663" indent="-446088">
                <a:spcBef>
                  <a:spcPts val="1200"/>
                </a:spcBef>
                <a:buFont typeface="Wingdings" pitchFamily="2" charset="2"/>
                <a:buChar char="ü"/>
              </a:pPr>
              <a:r>
                <a:rPr lang="en-US" sz="2200">
                  <a:latin typeface="Calibri Light" panose="020F0302020204030204" pitchFamily="34" charset="0"/>
                  <a:ea typeface="Calibri Light" panose="020F0302020204030204" pitchFamily="34" charset="0"/>
                  <a:cs typeface="Calibri Light" panose="020F0302020204030204" pitchFamily="34" charset="0"/>
                </a:rPr>
                <a:t>Negative part of the paradigm would be changed to non-death related events, expecting greater differences to be observed in the moral permissibility of hurtful behavior.</a:t>
              </a:r>
            </a:p>
          </p:txBody>
        </p:sp>
        <p:sp>
          <p:nvSpPr>
            <p:cNvPr id="9" name="TextBox 8">
              <a:extLst>
                <a:ext uri="{FF2B5EF4-FFF2-40B4-BE49-F238E27FC236}">
                  <a16:creationId xmlns:a16="http://schemas.microsoft.com/office/drawing/2014/main" id="{F1FF3B7C-3819-B337-81B6-A99D5F1E3427}"/>
                </a:ext>
              </a:extLst>
            </p:cNvPr>
            <p:cNvSpPr txBox="1"/>
            <p:nvPr/>
          </p:nvSpPr>
          <p:spPr>
            <a:xfrm>
              <a:off x="4016181" y="6375128"/>
              <a:ext cx="14012239" cy="769441"/>
            </a:xfrm>
            <a:prstGeom prst="rect">
              <a:avLst/>
            </a:prstGeom>
            <a:noFill/>
          </p:spPr>
          <p:txBody>
            <a:bodyPr wrap="square" rtlCol="0">
              <a:spAutoFit/>
            </a:bodyPr>
            <a:lstStyle/>
            <a:p>
              <a:pPr marL="500063" indent="-411163">
                <a:buFont typeface="Wingdings" pitchFamily="2" charset="2"/>
                <a:buChar char="ü"/>
              </a:pPr>
              <a:r>
                <a:rPr lang="en-US" sz="2200">
                  <a:latin typeface="Calibri Light" panose="020F0302020204030204" pitchFamily="34" charset="0"/>
                  <a:ea typeface="Calibri Light" panose="020F0302020204030204" pitchFamily="34" charset="0"/>
                  <a:cs typeface="Calibri Light" panose="020F0302020204030204" pitchFamily="34" charset="0"/>
                </a:rPr>
                <a:t>Further exploration in the right prefrontal cortex area as a region related to moral processing by observing the changes in the response time for evaluation of injurious behavior and evaluation permissibility after the application of </a:t>
              </a:r>
              <a:r>
                <a:rPr lang="en-US" sz="2200" err="1">
                  <a:latin typeface="Calibri Light" panose="020F0302020204030204" pitchFamily="34" charset="0"/>
                  <a:ea typeface="Calibri Light" panose="020F0302020204030204" pitchFamily="34" charset="0"/>
                  <a:cs typeface="Calibri Light" panose="020F0302020204030204" pitchFamily="34" charset="0"/>
                </a:rPr>
                <a:t>tDCS</a:t>
              </a:r>
              <a:endParaRPr lang="en-US" sz="2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Box 2">
              <a:extLst>
                <a:ext uri="{FF2B5EF4-FFF2-40B4-BE49-F238E27FC236}">
                  <a16:creationId xmlns:a16="http://schemas.microsoft.com/office/drawing/2014/main" id="{434EBE97-F275-DCB6-6020-E0538ED7AF38}"/>
                </a:ext>
              </a:extLst>
            </p:cNvPr>
            <p:cNvSpPr txBox="1"/>
            <p:nvPr/>
          </p:nvSpPr>
          <p:spPr>
            <a:xfrm>
              <a:off x="4016181" y="7886390"/>
              <a:ext cx="13743297" cy="769441"/>
            </a:xfrm>
            <a:prstGeom prst="rect">
              <a:avLst/>
            </a:prstGeom>
            <a:noFill/>
          </p:spPr>
          <p:txBody>
            <a:bodyPr wrap="square" lIns="91440" tIns="45720" rIns="91440" bIns="45720" rtlCol="0" anchor="t">
              <a:spAutoFit/>
            </a:bodyPr>
            <a:lstStyle/>
            <a:p>
              <a:pPr marL="500063" indent="-411163">
                <a:buFont typeface="Wingdings" pitchFamily="2" charset="2"/>
                <a:buChar char="ü"/>
              </a:pPr>
              <a:r>
                <a:rPr lang="en-US" sz="2200">
                  <a:latin typeface="Calibri Light" panose="020F0302020204030204" pitchFamily="34" charset="0"/>
                  <a:ea typeface="Calibri Light" panose="020F0302020204030204" pitchFamily="34" charset="0"/>
                  <a:cs typeface="Calibri Light" panose="020F0302020204030204" pitchFamily="34" charset="0"/>
                </a:rPr>
                <a:t>Moral emotional evaluation will be added as an important component of the moral judgment system, which might have significant impact on an individual's moral judgment processing.</a:t>
              </a:r>
              <a:endParaRPr lang="en-MO" sz="220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9" name="Group 18">
              <a:extLst>
                <a:ext uri="{FF2B5EF4-FFF2-40B4-BE49-F238E27FC236}">
                  <a16:creationId xmlns:a16="http://schemas.microsoft.com/office/drawing/2014/main" id="{24975481-28D1-8907-7DFA-09DF44F21501}"/>
                </a:ext>
              </a:extLst>
            </p:cNvPr>
            <p:cNvGrpSpPr/>
            <p:nvPr/>
          </p:nvGrpSpPr>
          <p:grpSpPr>
            <a:xfrm>
              <a:off x="2498691" y="3507502"/>
              <a:ext cx="1066107" cy="1066105"/>
              <a:chOff x="3178041" y="2639921"/>
              <a:chExt cx="1066107" cy="1066105"/>
            </a:xfrm>
          </p:grpSpPr>
          <p:grpSp>
            <p:nvGrpSpPr>
              <p:cNvPr id="20" name="Group 14">
                <a:extLst>
                  <a:ext uri="{FF2B5EF4-FFF2-40B4-BE49-F238E27FC236}">
                    <a16:creationId xmlns:a16="http://schemas.microsoft.com/office/drawing/2014/main" id="{ABBF940A-8D31-4B84-C8FC-CCFB4D07AC5C}"/>
                  </a:ext>
                </a:extLst>
              </p:cNvPr>
              <p:cNvGrpSpPr/>
              <p:nvPr/>
            </p:nvGrpSpPr>
            <p:grpSpPr>
              <a:xfrm>
                <a:off x="3178043" y="2639921"/>
                <a:ext cx="1066105" cy="1066105"/>
                <a:chOff x="0" y="0"/>
                <a:chExt cx="812800" cy="812800"/>
              </a:xfrm>
            </p:grpSpPr>
            <p:sp>
              <p:nvSpPr>
                <p:cNvPr id="22" name="Freeform 15">
                  <a:extLst>
                    <a:ext uri="{FF2B5EF4-FFF2-40B4-BE49-F238E27FC236}">
                      <a16:creationId xmlns:a16="http://schemas.microsoft.com/office/drawing/2014/main" id="{62D46910-6C74-1BC5-33AF-8C2F414792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6298"/>
                </a:solidFill>
                <a:ln cap="sq">
                  <a:noFill/>
                  <a:prstDash val="solid"/>
                  <a:miter/>
                </a:ln>
              </p:spPr>
              <p:txBody>
                <a:bodyPr/>
                <a:lstStyle/>
                <a:p>
                  <a:endParaRPr lang="en-MO"/>
                </a:p>
              </p:txBody>
            </p:sp>
            <p:sp>
              <p:nvSpPr>
                <p:cNvPr id="23" name="TextBox 16">
                  <a:extLst>
                    <a:ext uri="{FF2B5EF4-FFF2-40B4-BE49-F238E27FC236}">
                      <a16:creationId xmlns:a16="http://schemas.microsoft.com/office/drawing/2014/main" id="{6EA08469-C6C2-3FF3-2E02-71C11E3D55C3}"/>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21" name="TextBox 27">
                <a:extLst>
                  <a:ext uri="{FF2B5EF4-FFF2-40B4-BE49-F238E27FC236}">
                    <a16:creationId xmlns:a16="http://schemas.microsoft.com/office/drawing/2014/main" id="{B2526F2A-9CC4-3B87-467A-28A4A42FB988}"/>
                  </a:ext>
                </a:extLst>
              </p:cNvPr>
              <p:cNvSpPr txBox="1"/>
              <p:nvPr/>
            </p:nvSpPr>
            <p:spPr>
              <a:xfrm>
                <a:off x="3178041" y="2884473"/>
                <a:ext cx="1059148" cy="477054"/>
              </a:xfrm>
              <a:prstGeom prst="rect">
                <a:avLst/>
              </a:prstGeom>
            </p:spPr>
            <p:txBody>
              <a:bodyPr wrap="square" lIns="0" tIns="0" rIns="0" bIns="0" rtlCol="0" anchor="t">
                <a:spAutoFit/>
              </a:bodyPr>
              <a:lstStyle/>
              <a:p>
                <a:pPr algn="ctr">
                  <a:lnSpc>
                    <a:spcPts val="4034"/>
                  </a:lnSpc>
                </a:pPr>
                <a:r>
                  <a:rPr lang="en-US" sz="2400">
                    <a:solidFill>
                      <a:schemeClr val="bg1"/>
                    </a:solidFill>
                    <a:latin typeface="American Typewriter" panose="02090604020004020304" pitchFamily="18" charset="77"/>
                  </a:rPr>
                  <a:t>one </a:t>
                </a:r>
              </a:p>
            </p:txBody>
          </p:sp>
        </p:grpSp>
        <p:grpSp>
          <p:nvGrpSpPr>
            <p:cNvPr id="24" name="Group 23">
              <a:extLst>
                <a:ext uri="{FF2B5EF4-FFF2-40B4-BE49-F238E27FC236}">
                  <a16:creationId xmlns:a16="http://schemas.microsoft.com/office/drawing/2014/main" id="{84E972EC-2F62-05CD-FED9-38CD5802A870}"/>
                </a:ext>
              </a:extLst>
            </p:cNvPr>
            <p:cNvGrpSpPr/>
            <p:nvPr/>
          </p:nvGrpSpPr>
          <p:grpSpPr>
            <a:xfrm>
              <a:off x="2498691" y="6215247"/>
              <a:ext cx="1066105" cy="1066105"/>
              <a:chOff x="3178043" y="2639921"/>
              <a:chExt cx="1066105" cy="1066105"/>
            </a:xfrm>
          </p:grpSpPr>
          <p:grpSp>
            <p:nvGrpSpPr>
              <p:cNvPr id="25" name="Group 14">
                <a:extLst>
                  <a:ext uri="{FF2B5EF4-FFF2-40B4-BE49-F238E27FC236}">
                    <a16:creationId xmlns:a16="http://schemas.microsoft.com/office/drawing/2014/main" id="{1284EC5A-B596-6E78-B839-791508A3E457}"/>
                  </a:ext>
                </a:extLst>
              </p:cNvPr>
              <p:cNvGrpSpPr/>
              <p:nvPr/>
            </p:nvGrpSpPr>
            <p:grpSpPr>
              <a:xfrm>
                <a:off x="3178043" y="2639921"/>
                <a:ext cx="1066105" cy="1066105"/>
                <a:chOff x="0" y="0"/>
                <a:chExt cx="812800" cy="812800"/>
              </a:xfrm>
            </p:grpSpPr>
            <p:sp>
              <p:nvSpPr>
                <p:cNvPr id="27" name="Freeform 15">
                  <a:extLst>
                    <a:ext uri="{FF2B5EF4-FFF2-40B4-BE49-F238E27FC236}">
                      <a16:creationId xmlns:a16="http://schemas.microsoft.com/office/drawing/2014/main" id="{BEFEBE54-A95A-41E9-362E-A7D32B6C1D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6298"/>
                </a:solidFill>
                <a:ln cap="sq">
                  <a:noFill/>
                  <a:prstDash val="solid"/>
                  <a:miter/>
                </a:ln>
              </p:spPr>
              <p:txBody>
                <a:bodyPr/>
                <a:lstStyle/>
                <a:p>
                  <a:endParaRPr lang="en-MO"/>
                </a:p>
              </p:txBody>
            </p:sp>
            <p:sp>
              <p:nvSpPr>
                <p:cNvPr id="28" name="TextBox 16">
                  <a:extLst>
                    <a:ext uri="{FF2B5EF4-FFF2-40B4-BE49-F238E27FC236}">
                      <a16:creationId xmlns:a16="http://schemas.microsoft.com/office/drawing/2014/main" id="{12FA9CBE-39FC-9B88-4DA6-8BCC35645E7A}"/>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26" name="TextBox 27">
                <a:extLst>
                  <a:ext uri="{FF2B5EF4-FFF2-40B4-BE49-F238E27FC236}">
                    <a16:creationId xmlns:a16="http://schemas.microsoft.com/office/drawing/2014/main" id="{0B342531-2B61-295F-2EC7-6A1BF795909F}"/>
                  </a:ext>
                </a:extLst>
              </p:cNvPr>
              <p:cNvSpPr txBox="1"/>
              <p:nvPr/>
            </p:nvSpPr>
            <p:spPr>
              <a:xfrm>
                <a:off x="3284946" y="2889057"/>
                <a:ext cx="852297" cy="477054"/>
              </a:xfrm>
              <a:prstGeom prst="rect">
                <a:avLst/>
              </a:prstGeom>
            </p:spPr>
            <p:txBody>
              <a:bodyPr wrap="square" lIns="0" tIns="0" rIns="0" bIns="0" rtlCol="0" anchor="t">
                <a:spAutoFit/>
              </a:bodyPr>
              <a:lstStyle/>
              <a:p>
                <a:pPr algn="ctr">
                  <a:lnSpc>
                    <a:spcPts val="4034"/>
                  </a:lnSpc>
                </a:pPr>
                <a:r>
                  <a:rPr lang="en-US" sz="2400">
                    <a:solidFill>
                      <a:schemeClr val="bg1"/>
                    </a:solidFill>
                    <a:latin typeface="American Typewriter" panose="02090604020004020304" pitchFamily="18" charset="77"/>
                  </a:rPr>
                  <a:t>two </a:t>
                </a:r>
              </a:p>
            </p:txBody>
          </p:sp>
        </p:grpSp>
        <p:grpSp>
          <p:nvGrpSpPr>
            <p:cNvPr id="29" name="Group 28">
              <a:extLst>
                <a:ext uri="{FF2B5EF4-FFF2-40B4-BE49-F238E27FC236}">
                  <a16:creationId xmlns:a16="http://schemas.microsoft.com/office/drawing/2014/main" id="{FC86F99D-3478-E5FA-1296-8CC12533CE77}"/>
                </a:ext>
              </a:extLst>
            </p:cNvPr>
            <p:cNvGrpSpPr/>
            <p:nvPr/>
          </p:nvGrpSpPr>
          <p:grpSpPr>
            <a:xfrm>
              <a:off x="2512603" y="7738056"/>
              <a:ext cx="1082060" cy="1326043"/>
              <a:chOff x="3191955" y="2280035"/>
              <a:chExt cx="1082060" cy="1326043"/>
            </a:xfrm>
          </p:grpSpPr>
          <p:grpSp>
            <p:nvGrpSpPr>
              <p:cNvPr id="30" name="Group 14">
                <a:extLst>
                  <a:ext uri="{FF2B5EF4-FFF2-40B4-BE49-F238E27FC236}">
                    <a16:creationId xmlns:a16="http://schemas.microsoft.com/office/drawing/2014/main" id="{D204795E-4F89-E7A4-72DB-BA462C47BE60}"/>
                  </a:ext>
                </a:extLst>
              </p:cNvPr>
              <p:cNvGrpSpPr/>
              <p:nvPr/>
            </p:nvGrpSpPr>
            <p:grpSpPr>
              <a:xfrm>
                <a:off x="3207910" y="2280035"/>
                <a:ext cx="1066105" cy="1326043"/>
                <a:chOff x="22771" y="-274377"/>
                <a:chExt cx="812800" cy="1010977"/>
              </a:xfrm>
            </p:grpSpPr>
            <p:sp>
              <p:nvSpPr>
                <p:cNvPr id="32" name="Freeform 15">
                  <a:extLst>
                    <a:ext uri="{FF2B5EF4-FFF2-40B4-BE49-F238E27FC236}">
                      <a16:creationId xmlns:a16="http://schemas.microsoft.com/office/drawing/2014/main" id="{61ED17F2-1CD3-D49D-9F46-BB3C4D0FD91D}"/>
                    </a:ext>
                  </a:extLst>
                </p:cNvPr>
                <p:cNvSpPr/>
                <p:nvPr/>
              </p:nvSpPr>
              <p:spPr>
                <a:xfrm>
                  <a:off x="22771" y="-27437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6298"/>
                </a:solidFill>
                <a:ln cap="sq">
                  <a:noFill/>
                  <a:prstDash val="solid"/>
                  <a:miter/>
                </a:ln>
              </p:spPr>
              <p:txBody>
                <a:bodyPr/>
                <a:lstStyle/>
                <a:p>
                  <a:endParaRPr lang="en-MO"/>
                </a:p>
              </p:txBody>
            </p:sp>
            <p:sp>
              <p:nvSpPr>
                <p:cNvPr id="33" name="TextBox 16">
                  <a:extLst>
                    <a:ext uri="{FF2B5EF4-FFF2-40B4-BE49-F238E27FC236}">
                      <a16:creationId xmlns:a16="http://schemas.microsoft.com/office/drawing/2014/main" id="{99D16D0E-E28A-E18B-27E2-367FD27F0A2E}"/>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31" name="TextBox 27">
                <a:extLst>
                  <a:ext uri="{FF2B5EF4-FFF2-40B4-BE49-F238E27FC236}">
                    <a16:creationId xmlns:a16="http://schemas.microsoft.com/office/drawing/2014/main" id="{99104A54-331B-8AF4-27E2-2C2823F5C084}"/>
                  </a:ext>
                </a:extLst>
              </p:cNvPr>
              <p:cNvSpPr txBox="1"/>
              <p:nvPr/>
            </p:nvSpPr>
            <p:spPr>
              <a:xfrm>
                <a:off x="3191955" y="2574562"/>
                <a:ext cx="952245" cy="477054"/>
              </a:xfrm>
              <a:prstGeom prst="rect">
                <a:avLst/>
              </a:prstGeom>
            </p:spPr>
            <p:txBody>
              <a:bodyPr wrap="square" lIns="0" tIns="0" rIns="0" bIns="0" rtlCol="0" anchor="t">
                <a:spAutoFit/>
              </a:bodyPr>
              <a:lstStyle/>
              <a:p>
                <a:pPr algn="ctr">
                  <a:lnSpc>
                    <a:spcPts val="4034"/>
                  </a:lnSpc>
                </a:pPr>
                <a:r>
                  <a:rPr lang="en-US" sz="2400">
                    <a:solidFill>
                      <a:schemeClr val="bg1"/>
                    </a:solidFill>
                    <a:latin typeface="American Typewriter" panose="02090604020004020304" pitchFamily="18" charset="77"/>
                  </a:rPr>
                  <a:t>three </a:t>
                </a:r>
              </a:p>
            </p:txBody>
          </p:sp>
        </p:grpSp>
      </p:grpSp>
    </p:spTree>
    <p:extLst>
      <p:ext uri="{BB962C8B-B14F-4D97-AF65-F5344CB8AC3E}">
        <p14:creationId xmlns:p14="http://schemas.microsoft.com/office/powerpoint/2010/main" val="3588260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05B283E-45C5-B14D-9CB6-CD16E0C8ABAE}"/>
              </a:ext>
            </a:extLst>
          </p:cNvPr>
          <p:cNvSpPr txBox="1"/>
          <p:nvPr/>
        </p:nvSpPr>
        <p:spPr>
          <a:xfrm>
            <a:off x="609599" y="394264"/>
            <a:ext cx="12508523" cy="989630"/>
          </a:xfrm>
          <a:prstGeom prst="rect">
            <a:avLst/>
          </a:prstGeom>
        </p:spPr>
        <p:txBody>
          <a:bodyPr wrap="square" lIns="0" tIns="0" rIns="0" bIns="0" rtlCol="0" anchor="t">
            <a:spAutoFit/>
          </a:bodyPr>
          <a:lstStyle/>
          <a:p>
            <a:pPr>
              <a:lnSpc>
                <a:spcPts val="8499"/>
              </a:lnSpc>
            </a:pPr>
            <a:r>
              <a:rPr lang="en-US" sz="5600">
                <a:solidFill>
                  <a:srgbClr val="1B131B"/>
                </a:solidFill>
                <a:latin typeface="Codec Pro Bold"/>
              </a:rPr>
              <a:t>BRAIN AREA OF INTEREST</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6" name="TextBox 5">
            <a:extLst>
              <a:ext uri="{FF2B5EF4-FFF2-40B4-BE49-F238E27FC236}">
                <a16:creationId xmlns:a16="http://schemas.microsoft.com/office/drawing/2014/main" id="{393248F2-726F-3E98-C958-10F701EFA2D7}"/>
              </a:ext>
            </a:extLst>
          </p:cNvPr>
          <p:cNvSpPr txBox="1"/>
          <p:nvPr/>
        </p:nvSpPr>
        <p:spPr>
          <a:xfrm>
            <a:off x="1254967" y="1414543"/>
            <a:ext cx="6270172" cy="523220"/>
          </a:xfrm>
          <a:prstGeom prst="rect">
            <a:avLst/>
          </a:prstGeom>
          <a:noFill/>
        </p:spPr>
        <p:txBody>
          <a:bodyPr wrap="square" rtlCol="0">
            <a:spAutoFit/>
          </a:bodyPr>
          <a:lstStyle/>
          <a:p>
            <a:r>
              <a:rPr lang="en-MO" sz="2800" b="1">
                <a:latin typeface="Calibri Light"/>
                <a:cs typeface="Calibri Light"/>
              </a:rPr>
              <a:t>The Prefrontal Cortex (PFC)</a:t>
            </a:r>
          </a:p>
        </p:txBody>
      </p:sp>
      <p:sp>
        <p:nvSpPr>
          <p:cNvPr id="7" name="TextBox 6">
            <a:extLst>
              <a:ext uri="{FF2B5EF4-FFF2-40B4-BE49-F238E27FC236}">
                <a16:creationId xmlns:a16="http://schemas.microsoft.com/office/drawing/2014/main" id="{6A0D66D0-7AC4-570B-D3D6-C8734F82020D}"/>
              </a:ext>
            </a:extLst>
          </p:cNvPr>
          <p:cNvSpPr txBox="1"/>
          <p:nvPr/>
        </p:nvSpPr>
        <p:spPr>
          <a:xfrm>
            <a:off x="4518212" y="9718738"/>
            <a:ext cx="13588759" cy="369332"/>
          </a:xfrm>
          <a:prstGeom prst="rect">
            <a:avLst/>
          </a:prstGeom>
          <a:noFill/>
        </p:spPr>
        <p:txBody>
          <a:bodyPr wrap="square" rtlCol="0">
            <a:spAutoFit/>
          </a:bodyPr>
          <a:lstStyle/>
          <a:p>
            <a:pPr algn="r"/>
            <a:r>
              <a:rPr lang="en-MO"/>
              <a:t>(Arnsten, 2009;</a:t>
            </a:r>
            <a:r>
              <a:rPr lang="zh-TW" altLang="en-US"/>
              <a:t> </a:t>
            </a:r>
            <a:r>
              <a:rPr lang="en-US" altLang="zh-TW" err="1"/>
              <a:t>Etkin</a:t>
            </a:r>
            <a:r>
              <a:rPr lang="en-US" altLang="zh-TW"/>
              <a:t>, </a:t>
            </a:r>
            <a:r>
              <a:rPr lang="en-US" altLang="zh-TW" err="1"/>
              <a:t>Egner</a:t>
            </a:r>
            <a:r>
              <a:rPr lang="en-US" altLang="zh-TW"/>
              <a:t>, &amp; Kalisch, 2011; Mitchell, Banaji, &amp; Macrae, 2005;</a:t>
            </a:r>
            <a:r>
              <a:rPr lang="en-MO"/>
              <a:t> Siddiqui et al., 2008; Warbuton &amp; Brown, 2010)</a:t>
            </a:r>
          </a:p>
        </p:txBody>
      </p:sp>
      <p:pic>
        <p:nvPicPr>
          <p:cNvPr id="9" name="Picture 8" descr="A diagram of a brain&#10;&#10;Description automatically generated">
            <a:extLst>
              <a:ext uri="{FF2B5EF4-FFF2-40B4-BE49-F238E27FC236}">
                <a16:creationId xmlns:a16="http://schemas.microsoft.com/office/drawing/2014/main" id="{44F15EA2-8587-C35D-0C1C-C4B7C69B2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61" y="4079225"/>
            <a:ext cx="5453067" cy="3635378"/>
          </a:xfrm>
          <a:prstGeom prst="rect">
            <a:avLst/>
          </a:prstGeom>
        </p:spPr>
      </p:pic>
      <p:sp>
        <p:nvSpPr>
          <p:cNvPr id="3" name="TextBox 2">
            <a:extLst>
              <a:ext uri="{FF2B5EF4-FFF2-40B4-BE49-F238E27FC236}">
                <a16:creationId xmlns:a16="http://schemas.microsoft.com/office/drawing/2014/main" id="{5C8A5559-9473-D1F0-DA2F-65548E70704F}"/>
              </a:ext>
            </a:extLst>
          </p:cNvPr>
          <p:cNvSpPr txBox="1"/>
          <p:nvPr/>
        </p:nvSpPr>
        <p:spPr>
          <a:xfrm>
            <a:off x="6296127" y="2742843"/>
            <a:ext cx="10921355" cy="2400657"/>
          </a:xfrm>
          <a:prstGeom prst="rect">
            <a:avLst/>
          </a:prstGeom>
          <a:noFill/>
        </p:spPr>
        <p:txBody>
          <a:bodyPr wrap="square" rtlCol="0">
            <a:spAutoFit/>
          </a:bodyPr>
          <a:lstStyle/>
          <a:p>
            <a:pPr marL="533400" indent="-533400">
              <a:spcAft>
                <a:spcPts val="1200"/>
              </a:spcAft>
              <a:buFont typeface="Zapf Dingbats"/>
              <a:buChar char="➪"/>
            </a:pPr>
            <a:r>
              <a:rPr lang="en-US" sz="2800">
                <a:latin typeface="Calibri Light" panose="020F0302020204030204" pitchFamily="34" charset="0"/>
                <a:cs typeface="Calibri Light" panose="020F0302020204030204" pitchFamily="34" charset="0"/>
              </a:rPr>
              <a:t>A multimodal area where information from various sensory modalities is integrated to form physiologic constructs of memory, perception, and diverse cognitive processes</a:t>
            </a:r>
          </a:p>
          <a:p>
            <a:pPr marL="533400" indent="-533400">
              <a:spcAft>
                <a:spcPts val="1200"/>
              </a:spcAft>
              <a:buFont typeface="Zapf Dingbats"/>
              <a:buChar char="➪"/>
            </a:pPr>
            <a:r>
              <a:rPr lang="en-US" sz="2800">
                <a:latin typeface="Calibri Light" panose="020F0302020204030204" pitchFamily="34" charset="0"/>
                <a:cs typeface="Calibri Light" panose="020F0302020204030204" pitchFamily="34" charset="0"/>
              </a:rPr>
              <a:t>Regulates thoughts, actions and emotions through extensive connections with other brain areas</a:t>
            </a:r>
            <a:endParaRPr lang="en-MO" sz="2800">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9953598B-9D5E-161F-CB34-21D99323A9D2}"/>
              </a:ext>
            </a:extLst>
          </p:cNvPr>
          <p:cNvSpPr txBox="1"/>
          <p:nvPr/>
        </p:nvSpPr>
        <p:spPr>
          <a:xfrm>
            <a:off x="6296126" y="5808181"/>
            <a:ext cx="10921355" cy="2908489"/>
          </a:xfrm>
          <a:prstGeom prst="rect">
            <a:avLst/>
          </a:prstGeom>
          <a:noFill/>
        </p:spPr>
        <p:txBody>
          <a:bodyPr wrap="square" rtlCol="0">
            <a:spAutoFit/>
          </a:bodyPr>
          <a:lstStyle/>
          <a:p>
            <a:pPr marL="457200" indent="-457200">
              <a:spcBef>
                <a:spcPts val="600"/>
              </a:spcBef>
              <a:buFont typeface="Wingdings" pitchFamily="2" charset="2"/>
              <a:buChar char="§"/>
            </a:pPr>
            <a:r>
              <a:rPr lang="en-MO" sz="2800">
                <a:latin typeface="Calibri Light" panose="020F0302020204030204" pitchFamily="34" charset="0"/>
                <a:cs typeface="Calibri Light" panose="020F0302020204030204" pitchFamily="34" charset="0"/>
              </a:rPr>
              <a:t>As a crucial brain region for </a:t>
            </a:r>
            <a:r>
              <a:rPr lang="en-US" sz="2800">
                <a:latin typeface="Calibri Light" panose="020F0302020204030204" pitchFamily="34" charset="0"/>
                <a:cs typeface="Calibri Light" panose="020F0302020204030204" pitchFamily="34" charset="0"/>
              </a:rPr>
              <a:t>moral judgment intention processing</a:t>
            </a:r>
          </a:p>
          <a:p>
            <a:pPr marL="903288" indent="-457200">
              <a:spcBef>
                <a:spcPts val="600"/>
              </a:spcBef>
              <a:buFont typeface="System Font Regular"/>
              <a:buChar char="-"/>
            </a:pPr>
            <a:r>
              <a:rPr lang="en-US" sz="2800">
                <a:latin typeface="Calibri Light" panose="020F0302020204030204" pitchFamily="34" charset="0"/>
                <a:cs typeface="Calibri Light" panose="020F0302020204030204" pitchFamily="34" charset="0"/>
              </a:rPr>
              <a:t>P</a:t>
            </a:r>
            <a:r>
              <a:rPr lang="en-MO" sz="2800">
                <a:latin typeface="Calibri Light" panose="020F0302020204030204" pitchFamily="34" charset="0"/>
                <a:cs typeface="Calibri Light" panose="020F0302020204030204" pitchFamily="34" charset="0"/>
              </a:rPr>
              <a:t>revious literature had revealed PFC is highly related to </a:t>
            </a:r>
            <a:r>
              <a:rPr lang="en-US" sz="2800">
                <a:latin typeface="Calibri Light" panose="020F0302020204030204" pitchFamily="34" charset="0"/>
                <a:cs typeface="Calibri Light" panose="020F0302020204030204" pitchFamily="34" charset="0"/>
              </a:rPr>
              <a:t>executive control, complex emotional processing, etc.</a:t>
            </a:r>
          </a:p>
          <a:p>
            <a:pPr marL="903288" indent="-457200">
              <a:spcBef>
                <a:spcPts val="600"/>
              </a:spcBef>
              <a:buFont typeface="System Font Regular"/>
              <a:buChar char="-"/>
            </a:pPr>
            <a:r>
              <a:rPr lang="en-US" sz="2800">
                <a:latin typeface="Calibri Light" panose="020F0302020204030204" pitchFamily="34" charset="0"/>
                <a:cs typeface="Calibri Light" panose="020F0302020204030204" pitchFamily="34" charset="0"/>
              </a:rPr>
              <a:t>Thus, PFC are significantly activated and play a very important role in the processing of advanced social situations (such as moral judgment and economic decision-making)</a:t>
            </a:r>
            <a:endParaRPr lang="en-MO" sz="28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50089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05B283E-45C5-B14D-9CB6-CD16E0C8ABAE}"/>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METHODOLOGY</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5" name="TextBox 4">
            <a:extLst>
              <a:ext uri="{FF2B5EF4-FFF2-40B4-BE49-F238E27FC236}">
                <a16:creationId xmlns:a16="http://schemas.microsoft.com/office/drawing/2014/main" id="{C8F1B254-0AEF-31C4-5415-F11C9BD444D1}"/>
              </a:ext>
            </a:extLst>
          </p:cNvPr>
          <p:cNvSpPr txBox="1"/>
          <p:nvPr/>
        </p:nvSpPr>
        <p:spPr>
          <a:xfrm>
            <a:off x="1254967" y="1414543"/>
            <a:ext cx="6270172" cy="523220"/>
          </a:xfrm>
          <a:prstGeom prst="rect">
            <a:avLst/>
          </a:prstGeom>
          <a:noFill/>
        </p:spPr>
        <p:txBody>
          <a:bodyPr wrap="square" rtlCol="0">
            <a:spAutoFit/>
          </a:bodyPr>
          <a:lstStyle/>
          <a:p>
            <a:r>
              <a:rPr lang="en-MO" sz="2800" b="1">
                <a:latin typeface="Calibri Light" panose="020F0302020204030204" pitchFamily="34" charset="0"/>
                <a:cs typeface="Calibri Light" panose="020F0302020204030204" pitchFamily="34" charset="0"/>
              </a:rPr>
              <a:t>Pariticipants &amp; Experimental Settings</a:t>
            </a:r>
          </a:p>
        </p:txBody>
      </p:sp>
      <p:graphicFrame>
        <p:nvGraphicFramePr>
          <p:cNvPr id="13" name="Table 12">
            <a:extLst>
              <a:ext uri="{FF2B5EF4-FFF2-40B4-BE49-F238E27FC236}">
                <a16:creationId xmlns:a16="http://schemas.microsoft.com/office/drawing/2014/main" id="{EF76A98C-AC23-0DA4-5EE2-D40D746E88F1}"/>
              </a:ext>
            </a:extLst>
          </p:cNvPr>
          <p:cNvGraphicFramePr>
            <a:graphicFrameLocks noGrp="1"/>
          </p:cNvGraphicFramePr>
          <p:nvPr>
            <p:extLst>
              <p:ext uri="{D42A27DB-BD31-4B8C-83A1-F6EECF244321}">
                <p14:modId xmlns:p14="http://schemas.microsoft.com/office/powerpoint/2010/main" val="510420513"/>
              </p:ext>
            </p:extLst>
          </p:nvPr>
        </p:nvGraphicFramePr>
        <p:xfrm>
          <a:off x="1828692" y="2616483"/>
          <a:ext cx="8514313" cy="6383226"/>
        </p:xfrm>
        <a:graphic>
          <a:graphicData uri="http://schemas.openxmlformats.org/drawingml/2006/table">
            <a:tbl>
              <a:tblPr firstRow="1" bandRow="1">
                <a:tableStyleId>{5C22544A-7EE6-4342-B048-85BDC9FD1C3A}</a:tableStyleId>
              </a:tblPr>
              <a:tblGrid>
                <a:gridCol w="8514313">
                  <a:extLst>
                    <a:ext uri="{9D8B030D-6E8A-4147-A177-3AD203B41FA5}">
                      <a16:colId xmlns:a16="http://schemas.microsoft.com/office/drawing/2014/main" val="959436123"/>
                    </a:ext>
                  </a:extLst>
                </a:gridCol>
              </a:tblGrid>
              <a:tr h="1009596">
                <a:tc>
                  <a:txBody>
                    <a:bodyPr/>
                    <a:lstStyle/>
                    <a:p>
                      <a:pPr algn="ctr">
                        <a:lnSpc>
                          <a:spcPct val="150000"/>
                        </a:lnSpc>
                      </a:pPr>
                      <a:r>
                        <a:rPr lang="en-MO" sz="3200" b="1" i="0">
                          <a:latin typeface="Calibri Light" panose="020F0302020204030204" pitchFamily="34" charset="0"/>
                          <a:cs typeface="Calibri Light" panose="020F0302020204030204" pitchFamily="34" charset="0"/>
                        </a:rPr>
                        <a:t>Inclusion Criteria for Recruitment</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326681331"/>
                  </a:ext>
                </a:extLst>
              </a:tr>
              <a:tr h="3612091">
                <a:tc>
                  <a:txBody>
                    <a:bodyPr/>
                    <a:lstStyle/>
                    <a:p>
                      <a:pPr marL="547688" indent="-446088">
                        <a:lnSpc>
                          <a:spcPct val="150000"/>
                        </a:lnSpc>
                        <a:buFont typeface="Zapf Dingbats"/>
                        <a:buChar char="✤"/>
                        <a:tabLst/>
                      </a:pPr>
                      <a:r>
                        <a:rPr lang="en-MO" sz="2400" b="0" i="0">
                          <a:latin typeface="Calibri Light" panose="020F0302020204030204" pitchFamily="34" charset="0"/>
                          <a:cs typeface="Calibri Light" panose="020F0302020204030204" pitchFamily="34" charset="0"/>
                        </a:rPr>
                        <a:t>Healthy volunteers of age 18 or above</a:t>
                      </a:r>
                    </a:p>
                    <a:p>
                      <a:pPr marL="547688" indent="-446088">
                        <a:lnSpc>
                          <a:spcPct val="150000"/>
                        </a:lnSpc>
                        <a:buFont typeface="Zapf Dingbats"/>
                        <a:buChar char="✤"/>
                        <a:tabLst/>
                      </a:pPr>
                      <a:r>
                        <a:rPr lang="en-MO" sz="2400" b="0" i="0">
                          <a:latin typeface="Calibri Light" panose="020F0302020204030204" pitchFamily="34" charset="0"/>
                          <a:cs typeface="Calibri Light" panose="020F0302020204030204" pitchFamily="34" charset="0"/>
                        </a:rPr>
                        <a:t>Right-handed</a:t>
                      </a:r>
                    </a:p>
                    <a:p>
                      <a:pPr marL="547688" indent="-446088">
                        <a:lnSpc>
                          <a:spcPct val="150000"/>
                        </a:lnSpc>
                        <a:buFont typeface="Zapf Dingbats"/>
                        <a:buChar char="✤"/>
                        <a:tabLst/>
                      </a:pPr>
                      <a:r>
                        <a:rPr lang="en-MO" sz="2400" b="0" i="0">
                          <a:latin typeface="Calibri Light" panose="020F0302020204030204" pitchFamily="34" charset="0"/>
                          <a:cs typeface="Calibri Light" panose="020F0302020204030204" pitchFamily="34" charset="0"/>
                        </a:rPr>
                        <a:t>No self-reported previous or current psychiatric or neurological disorders, no significant head injury, and no current use of medication known to affect mood or cognition</a:t>
                      </a:r>
                    </a:p>
                    <a:p>
                      <a:pPr marL="547688" indent="-446088">
                        <a:lnSpc>
                          <a:spcPct val="150000"/>
                        </a:lnSpc>
                        <a:buFont typeface="Zapf Dingbats"/>
                        <a:buChar char="✤"/>
                        <a:tabLst/>
                      </a:pPr>
                      <a:r>
                        <a:rPr lang="en-MO" sz="2400" b="0" i="0">
                          <a:latin typeface="Calibri Light" panose="020F0302020204030204" pitchFamily="34" charset="0"/>
                          <a:cs typeface="Calibri Light" panose="020F0302020204030204" pitchFamily="34" charset="0"/>
                        </a:rPr>
                        <a:t>No habitual smoking or drinking</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1445"/>
                  </a:ext>
                </a:extLst>
              </a:tr>
              <a:tr h="1761539">
                <a:tc>
                  <a:txBody>
                    <a:bodyPr/>
                    <a:lstStyle/>
                    <a:p>
                      <a:pPr marL="360363" indent="-342900" algn="l">
                        <a:lnSpc>
                          <a:spcPct val="150000"/>
                        </a:lnSpc>
                        <a:buFont typeface="System Font Regular"/>
                        <a:buChar char="*"/>
                        <a:tabLst/>
                      </a:pPr>
                      <a:r>
                        <a:rPr lang="en-MO" sz="2400" b="0" i="0">
                          <a:latin typeface="Calibri Light" panose="020F0302020204030204" pitchFamily="34" charset="0"/>
                          <a:cs typeface="Calibri Light" panose="020F0302020204030204" pitchFamily="34" charset="0"/>
                        </a:rPr>
                        <a:t>Volunteers will be informed of the study’s purpose, personal information to be collected and their right to withdraw at any time prior to the beginning of the study (consent)</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2">
                          <a:lumMod val="60000"/>
                          <a:lumOff val="40000"/>
                        </a:schemeClr>
                      </a:solidFill>
                      <a:prstDash val="solid"/>
                      <a:round/>
                      <a:headEnd type="none" w="med" len="med"/>
                      <a:tailEnd type="none" w="med" len="med"/>
                    </a:lnT>
                    <a:lnB w="285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8207075"/>
                  </a:ext>
                </a:extLst>
              </a:tr>
            </a:tbl>
          </a:graphicData>
        </a:graphic>
      </p:graphicFrame>
      <p:sp>
        <p:nvSpPr>
          <p:cNvPr id="14" name="TextBox 13">
            <a:extLst>
              <a:ext uri="{FF2B5EF4-FFF2-40B4-BE49-F238E27FC236}">
                <a16:creationId xmlns:a16="http://schemas.microsoft.com/office/drawing/2014/main" id="{47534446-DCFD-045C-F6E1-609BB32032CE}"/>
              </a:ext>
            </a:extLst>
          </p:cNvPr>
          <p:cNvSpPr txBox="1"/>
          <p:nvPr/>
        </p:nvSpPr>
        <p:spPr>
          <a:xfrm>
            <a:off x="9813471" y="9718738"/>
            <a:ext cx="8293500" cy="369332"/>
          </a:xfrm>
          <a:prstGeom prst="rect">
            <a:avLst/>
          </a:prstGeom>
          <a:noFill/>
        </p:spPr>
        <p:txBody>
          <a:bodyPr wrap="square" rtlCol="0">
            <a:spAutoFit/>
          </a:bodyPr>
          <a:lstStyle/>
          <a:p>
            <a:pPr algn="r"/>
            <a:r>
              <a:rPr lang="en-MO"/>
              <a:t>(Bland et al., 2016)</a:t>
            </a:r>
          </a:p>
        </p:txBody>
      </p:sp>
      <p:grpSp>
        <p:nvGrpSpPr>
          <p:cNvPr id="9" name="Group 8">
            <a:extLst>
              <a:ext uri="{FF2B5EF4-FFF2-40B4-BE49-F238E27FC236}">
                <a16:creationId xmlns:a16="http://schemas.microsoft.com/office/drawing/2014/main" id="{D08E9F51-202B-9679-4A07-B816AA0C83BB}"/>
              </a:ext>
            </a:extLst>
          </p:cNvPr>
          <p:cNvGrpSpPr/>
          <p:nvPr/>
        </p:nvGrpSpPr>
        <p:grpSpPr>
          <a:xfrm>
            <a:off x="11866383" y="2950926"/>
            <a:ext cx="4187676" cy="5714340"/>
            <a:chOff x="11866383" y="2773998"/>
            <a:chExt cx="4187676" cy="5714340"/>
          </a:xfrm>
        </p:grpSpPr>
        <p:sp>
          <p:nvSpPr>
            <p:cNvPr id="7" name="TextBox 6">
              <a:extLst>
                <a:ext uri="{FF2B5EF4-FFF2-40B4-BE49-F238E27FC236}">
                  <a16:creationId xmlns:a16="http://schemas.microsoft.com/office/drawing/2014/main" id="{9EDDEF13-5EEF-0D56-A88C-793BC3119354}"/>
                </a:ext>
              </a:extLst>
            </p:cNvPr>
            <p:cNvSpPr txBox="1"/>
            <p:nvPr/>
          </p:nvSpPr>
          <p:spPr>
            <a:xfrm>
              <a:off x="11866383" y="7195676"/>
              <a:ext cx="4187676" cy="1292662"/>
            </a:xfrm>
            <a:prstGeom prst="rect">
              <a:avLst/>
            </a:prstGeom>
            <a:noFill/>
          </p:spPr>
          <p:txBody>
            <a:bodyPr wrap="square" rtlCol="0">
              <a:spAutoFit/>
            </a:bodyPr>
            <a:lstStyle/>
            <a:p>
              <a:pPr algn="ctr"/>
              <a:r>
                <a:rPr lang="en-US" sz="2600" b="1">
                  <a:latin typeface="Calibri Light" panose="020F0302020204030204" pitchFamily="34" charset="0"/>
                  <a:cs typeface="Calibri Light" panose="020F0302020204030204" pitchFamily="34" charset="0"/>
                </a:rPr>
                <a:t>6</a:t>
              </a:r>
              <a:r>
                <a:rPr lang="en-MO" sz="2600" b="1">
                  <a:latin typeface="Calibri Light" panose="020F0302020204030204" pitchFamily="34" charset="0"/>
                  <a:cs typeface="Calibri Light" panose="020F0302020204030204" pitchFamily="34" charset="0"/>
                </a:rPr>
                <a:t> participants </a:t>
              </a:r>
            </a:p>
            <a:p>
              <a:pPr algn="ctr"/>
              <a:r>
                <a:rPr lang="en-MO" sz="2600" b="1">
                  <a:latin typeface="Calibri Light" panose="020F0302020204030204" pitchFamily="34" charset="0"/>
                  <a:cs typeface="Calibri Light" panose="020F0302020204030204" pitchFamily="34" charset="0"/>
                </a:rPr>
                <a:t>(</a:t>
              </a:r>
              <a:r>
                <a:rPr lang="en-US" sz="2600" b="1">
                  <a:latin typeface="Calibri Light" panose="020F0302020204030204" pitchFamily="34" charset="0"/>
                  <a:cs typeface="Calibri Light" panose="020F0302020204030204" pitchFamily="34" charset="0"/>
                </a:rPr>
                <a:t>3</a:t>
              </a:r>
              <a:r>
                <a:rPr lang="en-MO" sz="2600" b="1">
                  <a:latin typeface="Calibri Light" panose="020F0302020204030204" pitchFamily="34" charset="0"/>
                  <a:cs typeface="Calibri Light" panose="020F0302020204030204" pitchFamily="34" charset="0"/>
                </a:rPr>
                <a:t> males &amp; </a:t>
              </a:r>
              <a:r>
                <a:rPr lang="en-US" sz="2600" b="1">
                  <a:latin typeface="Calibri Light" panose="020F0302020204030204" pitchFamily="34" charset="0"/>
                  <a:cs typeface="Calibri Light" panose="020F0302020204030204" pitchFamily="34" charset="0"/>
                </a:rPr>
                <a:t>3</a:t>
              </a:r>
              <a:r>
                <a:rPr lang="en-MO" sz="2600" b="1">
                  <a:latin typeface="Calibri Light" panose="020F0302020204030204" pitchFamily="34" charset="0"/>
                  <a:cs typeface="Calibri Light" panose="020F0302020204030204" pitchFamily="34" charset="0"/>
                </a:rPr>
                <a:t> females) </a:t>
              </a:r>
            </a:p>
            <a:p>
              <a:pPr algn="ctr"/>
              <a:r>
                <a:rPr lang="en-MO" sz="2600" b="1">
                  <a:latin typeface="Calibri Light" panose="020F0302020204030204" pitchFamily="34" charset="0"/>
                  <a:cs typeface="Calibri Light" panose="020F0302020204030204" pitchFamily="34" charset="0"/>
                </a:rPr>
                <a:t>are needed!</a:t>
              </a:r>
            </a:p>
          </p:txBody>
        </p:sp>
        <p:sp>
          <p:nvSpPr>
            <p:cNvPr id="8" name="Freeform 3">
              <a:extLst>
                <a:ext uri="{FF2B5EF4-FFF2-40B4-BE49-F238E27FC236}">
                  <a16:creationId xmlns:a16="http://schemas.microsoft.com/office/drawing/2014/main" id="{8B689DEA-BD53-F54A-88F1-01C2433A62E7}"/>
                </a:ext>
              </a:extLst>
            </p:cNvPr>
            <p:cNvSpPr/>
            <p:nvPr/>
          </p:nvSpPr>
          <p:spPr>
            <a:xfrm>
              <a:off x="12383738" y="2773998"/>
              <a:ext cx="3152966" cy="4114800"/>
            </a:xfrm>
            <a:custGeom>
              <a:avLst/>
              <a:gdLst/>
              <a:ahLst/>
              <a:cxnLst/>
              <a:rect l="l" t="t" r="r" b="b"/>
              <a:pathLst>
                <a:path w="3152966" h="4114800">
                  <a:moveTo>
                    <a:pt x="0" y="0"/>
                  </a:moveTo>
                  <a:lnTo>
                    <a:pt x="3152965" y="0"/>
                  </a:lnTo>
                  <a:lnTo>
                    <a:pt x="31529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O"/>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C7F7374-27ED-0168-34E0-19F358D13A58}"/>
              </a:ext>
            </a:extLst>
          </p:cNvPr>
          <p:cNvSpPr txBox="1"/>
          <p:nvPr/>
        </p:nvSpPr>
        <p:spPr>
          <a:xfrm>
            <a:off x="609600" y="394264"/>
            <a:ext cx="9733405" cy="1020279"/>
          </a:xfrm>
          <a:prstGeom prst="rect">
            <a:avLst/>
          </a:prstGeom>
        </p:spPr>
        <p:txBody>
          <a:bodyPr lIns="0" tIns="0" rIns="0" bIns="0" rtlCol="0" anchor="t">
            <a:spAutoFit/>
          </a:bodyPr>
          <a:lstStyle/>
          <a:p>
            <a:pPr marL="0" marR="0" lvl="0" indent="0" algn="l" defTabSz="914400" rtl="0" eaLnBrk="1" fontAlgn="auto" latinLnBrk="0" hangingPunct="1">
              <a:lnSpc>
                <a:spcPts val="8499"/>
              </a:lnSpc>
              <a:spcBef>
                <a:spcPts val="0"/>
              </a:spcBef>
              <a:spcAft>
                <a:spcPts val="0"/>
              </a:spcAft>
              <a:buClrTx/>
              <a:buSzTx/>
              <a:buFontTx/>
              <a:buNone/>
              <a:tabLst/>
              <a:defRPr/>
            </a:pPr>
            <a:r>
              <a:rPr kumimoji="0" lang="en-US" sz="6000" b="0" i="0" u="none" strike="noStrike" kern="1200" cap="none" spc="0" normalizeH="0" baseline="0" noProof="0">
                <a:ln>
                  <a:noFill/>
                </a:ln>
                <a:solidFill>
                  <a:srgbClr val="1B131B"/>
                </a:solidFill>
                <a:effectLst/>
                <a:uLnTx/>
                <a:uFillTx/>
                <a:latin typeface="Codec Pro Bold"/>
                <a:ea typeface="+mn-ea"/>
                <a:cs typeface="+mn-cs"/>
              </a:rPr>
              <a:t>METHODOLOGY</a:t>
            </a:r>
            <a:endParaRPr kumimoji="0" lang="en-US" sz="6600" b="0" i="0" u="none" strike="noStrike" kern="1200" cap="none" spc="0" normalizeH="0" baseline="0" noProof="0">
              <a:ln>
                <a:noFill/>
              </a:ln>
              <a:solidFill>
                <a:srgbClr val="1B131B"/>
              </a:solidFill>
              <a:effectLst/>
              <a:uLnTx/>
              <a:uFillTx/>
              <a:latin typeface="Codec Pro Bold"/>
              <a:ea typeface="+mn-ea"/>
              <a:cs typeface="+mn-cs"/>
            </a:endParaRPr>
          </a:p>
        </p:txBody>
      </p:sp>
      <p:sp>
        <p:nvSpPr>
          <p:cNvPr id="31" name="文本框 30">
            <a:extLst>
              <a:ext uri="{FF2B5EF4-FFF2-40B4-BE49-F238E27FC236}">
                <a16:creationId xmlns:a16="http://schemas.microsoft.com/office/drawing/2014/main" id="{57DB1D33-B369-599E-2EBF-2F3728BE0409}"/>
              </a:ext>
            </a:extLst>
          </p:cNvPr>
          <p:cNvSpPr txBox="1"/>
          <p:nvPr/>
        </p:nvSpPr>
        <p:spPr>
          <a:xfrm>
            <a:off x="1081324" y="3091228"/>
            <a:ext cx="16125351" cy="6001643"/>
          </a:xfrm>
          <a:prstGeom prst="rect">
            <a:avLst/>
          </a:prstGeom>
          <a:noFill/>
        </p:spPr>
        <p:txBody>
          <a:bodyPr wrap="square">
            <a:spAutoFit/>
          </a:bodyPr>
          <a:lstStyle/>
          <a:p>
            <a:pPr marL="1125538" marR="0" lvl="0" indent="-1108075" algn="l" defTabSz="914400" rtl="0" eaLnBrk="1" fontAlgn="auto" latinLnBrk="0" hangingPunct="1">
              <a:lnSpc>
                <a:spcPct val="100000"/>
              </a:lnSpc>
              <a:spcBef>
                <a:spcPts val="0"/>
              </a:spcBef>
              <a:spcAft>
                <a:spcPts val="0"/>
              </a:spcAft>
              <a:buClrTx/>
              <a:buSzTx/>
              <a:buFontTx/>
              <a:buNone/>
              <a:defRPr/>
            </a:pPr>
            <a:r>
              <a:rPr lang="zh-CN" altLang="en-US" sz="2400" b="1">
                <a:solidFill>
                  <a:prstClr val="black"/>
                </a:solidFill>
                <a:highlight>
                  <a:srgbClr val="F1D4CC"/>
                </a:highlight>
                <a:latin typeface="Calibri"/>
                <a:ea typeface="宋体" panose="02010600030101010101" pitchFamily="2" charset="-122"/>
              </a:rPr>
              <a:t>情节</a:t>
            </a:r>
            <a:r>
              <a:rPr lang="en-US" altLang="zh-CN" sz="2400" b="1">
                <a:solidFill>
                  <a:prstClr val="black"/>
                </a:solidFill>
                <a:highlight>
                  <a:srgbClr val="F1D4CC"/>
                </a:highlight>
                <a:latin typeface="Calibri"/>
                <a:ea typeface="宋体" panose="02010600030101010101" pitchFamily="2" charset="-122"/>
              </a:rPr>
              <a:t>1</a:t>
            </a:r>
            <a:r>
              <a:rPr lang="zh-CN" altLang="en-US" sz="2400">
                <a:solidFill>
                  <a:prstClr val="black"/>
                </a:solidFill>
                <a:latin typeface="Calibri"/>
                <a:ea typeface="宋体" panose="02010600030101010101" pitchFamily="2" charset="-122"/>
              </a:rPr>
              <a:t>：</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林蕾和朋友参观一家化学工厂。当林蕾接咖啡时，她的朋友让她帮忙取一些白糖。咖啡旁的盒子里正好装着一些白色粉末。</a:t>
            </a: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这些粉末是一个科学家留下来的</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致命毒药</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泻药</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盛放粉末的容器上贴着“</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有毒</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泻药</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”标签，林蕾相信这些粉末</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很危险</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能让人拉肚子</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林蕾把粉末放进朋友咖啡里。林蕾的朋友喝完咖啡后</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中毒而死</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拉了肚子</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a:solidFill>
                <a:prstClr val="black"/>
              </a:solidFill>
              <a:latin typeface="Calibri"/>
              <a:ea typeface="宋体" panose="02010600030101010101" pitchFamily="2" charset="-122"/>
            </a:endParaRPr>
          </a:p>
          <a:p>
            <a:pPr marL="1125538" marR="0" lvl="0" indent="-1108075"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black"/>
                </a:solidFill>
                <a:effectLst/>
                <a:highlight>
                  <a:srgbClr val="F1D4CC"/>
                </a:highlight>
                <a:uLnTx/>
                <a:uFillTx/>
                <a:latin typeface="Calibri"/>
                <a:ea typeface="宋体" panose="02010600030101010101" pitchFamily="2" charset="-122"/>
                <a:cs typeface="+mn-cs"/>
              </a:rPr>
              <a:t>情节</a:t>
            </a:r>
            <a:r>
              <a:rPr kumimoji="0" lang="en-US" altLang="zh-CN" sz="2400" b="1" i="0" u="none" strike="noStrike" kern="1200" cap="none" spc="0" normalizeH="0" baseline="0" noProof="0">
                <a:ln>
                  <a:noFill/>
                </a:ln>
                <a:solidFill>
                  <a:prstClr val="black"/>
                </a:solidFill>
                <a:effectLst/>
                <a:highlight>
                  <a:srgbClr val="F1D4CC"/>
                </a:highlight>
                <a:uLnTx/>
                <a:uFillTx/>
                <a:latin typeface="Calibri"/>
                <a:ea typeface="宋体" panose="02010600030101010101" pitchFamily="2" charset="-122"/>
                <a:cs typeface="+mn-cs"/>
              </a:rPr>
              <a:t>2</a:t>
            </a:r>
            <a:r>
              <a:rPr kumimoji="0" lang="zh-CN" altLang="en-US"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何伟带着一个客人参观实验室。实验室所有病毒都被装在一个密封装置里。这个密封装置的开关坏了，修理工人刚赶过来维修。</a:t>
            </a:r>
            <a:endParaRPr lang="en-US" altLang="zh-CN" sz="2400">
              <a:solidFill>
                <a:prstClr val="black"/>
              </a:solidFill>
              <a:latin typeface="Calibri"/>
              <a:ea typeface="宋体" panose="02010600030101010101" pitchFamily="2" charset="-122"/>
            </a:endParaRP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开关仍然是坏的，病毒暴露在空气中。因此进入这个房间的任何人都会感染病毒</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致死</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发烧</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何伟相信开关是坏的。</a:t>
            </a:r>
          </a:p>
          <a:p>
            <a:pPr marL="1125538"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何伟让客人进入实验室。客人中毒</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而死 </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发烧</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en-US" altLang="zh-CN"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a:solidFill>
                <a:prstClr val="black"/>
              </a:solidFill>
              <a:latin typeface="Calibri"/>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highlight>
                  <a:srgbClr val="F1D4CC"/>
                </a:highlight>
                <a:uLnTx/>
                <a:uFillTx/>
                <a:latin typeface="Calibri"/>
                <a:ea typeface="宋体" panose="02010600030101010101" pitchFamily="2" charset="-122"/>
                <a:cs typeface="+mn-cs"/>
              </a:rPr>
              <a:t>情节</a:t>
            </a:r>
            <a:r>
              <a:rPr kumimoji="0" lang="en-US" altLang="zh-CN" sz="2400" b="1" i="0" u="none" strike="noStrike" kern="1200" cap="none" spc="0" normalizeH="0" baseline="0" noProof="0">
                <a:ln>
                  <a:noFill/>
                </a:ln>
                <a:solidFill>
                  <a:prstClr val="black"/>
                </a:solidFill>
                <a:effectLst/>
                <a:highlight>
                  <a:srgbClr val="F1D4CC"/>
                </a:highlight>
                <a:uLnTx/>
                <a:uFillTx/>
                <a:latin typeface="Calibri"/>
                <a:ea typeface="宋体" panose="02010600030101010101" pitchFamily="2" charset="-122"/>
                <a:cs typeface="+mn-cs"/>
              </a:rPr>
              <a:t>3</a:t>
            </a:r>
            <a:r>
              <a:rPr kumimoji="0" lang="zh-CN" altLang="en-US" sz="2400" b="1"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丁怡和她的邻居在海上玩皮划艇，这片海域里有很多水母。丁怡的邻居打算下海游泳。</a:t>
            </a:r>
            <a:endParaRPr lang="en-US" altLang="zh-CN" sz="2400">
              <a:solidFill>
                <a:prstClr val="black"/>
              </a:solidFill>
              <a:latin typeface="Calibri"/>
              <a:ea typeface="宋体" panose="02010600030101010101" pitchFamily="2" charset="-122"/>
            </a:endParaRPr>
          </a:p>
          <a:p>
            <a:pPr marL="1073150"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因为海里的水母会蜇人，被蛰的人会</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有生命危险</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感到疼痛</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，所以下去游泳</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很</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有点</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危险。</a:t>
            </a:r>
          </a:p>
          <a:p>
            <a:pPr marL="1073150"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丁怡相信这些水母</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致命</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会让人疼痛</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p>
          <a:p>
            <a:pPr marL="1073150" marR="0" lvl="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丁怡让邻居下海游泳。邻居被蛰</a:t>
            </a:r>
            <a:r>
              <a:rPr kumimoji="0" lang="zh-CN" altLang="en-US" sz="2400" b="1" i="0" u="none" strike="sngStrike" kern="1200" cap="none" spc="0" normalizeH="0" baseline="0" noProof="0">
                <a:ln>
                  <a:noFill/>
                </a:ln>
                <a:solidFill>
                  <a:srgbClr val="C00000"/>
                </a:solidFill>
                <a:effectLst/>
                <a:uLnTx/>
                <a:uFillTx/>
                <a:latin typeface="Calibri"/>
                <a:ea typeface="宋体" panose="02010600030101010101" pitchFamily="2" charset="-122"/>
                <a:cs typeface="+mn-cs"/>
              </a:rPr>
              <a:t>身亡</a:t>
            </a:r>
            <a:r>
              <a:rPr kumimoji="0" lang="zh-CN" altLang="en-US" sz="2400" b="1" i="0" u="none" strike="noStrike" kern="1200" cap="none" spc="0" normalizeH="0" baseline="0" noProof="0">
                <a:ln>
                  <a:noFill/>
                </a:ln>
                <a:solidFill>
                  <a:srgbClr val="C00000"/>
                </a:solidFill>
                <a:effectLst/>
                <a:uLnTx/>
                <a:uFillTx/>
                <a:latin typeface="Calibri"/>
                <a:ea typeface="宋体" panose="02010600030101010101" pitchFamily="2" charset="-122"/>
                <a:cs typeface="+mn-cs"/>
              </a:rPr>
              <a:t> 感到疼痛</a:t>
            </a: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p>
        </p:txBody>
      </p:sp>
      <p:sp>
        <p:nvSpPr>
          <p:cNvPr id="5" name="TextBox 4">
            <a:extLst>
              <a:ext uri="{FF2B5EF4-FFF2-40B4-BE49-F238E27FC236}">
                <a16:creationId xmlns:a16="http://schemas.microsoft.com/office/drawing/2014/main" id="{3B9D4D4B-0571-0D68-1F8C-B08B3528F492}"/>
              </a:ext>
            </a:extLst>
          </p:cNvPr>
          <p:cNvSpPr txBox="1"/>
          <p:nvPr/>
        </p:nvSpPr>
        <p:spPr>
          <a:xfrm>
            <a:off x="1081324" y="2008099"/>
            <a:ext cx="10506636" cy="523220"/>
          </a:xfrm>
          <a:prstGeom prst="rect">
            <a:avLst/>
          </a:prstGeom>
          <a:noFill/>
        </p:spPr>
        <p:txBody>
          <a:bodyPr wrap="square" rtlCol="0">
            <a:spAutoFit/>
          </a:bodyPr>
          <a:lstStyle/>
          <a:p>
            <a:r>
              <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1. Change intentions and consequences to be less severe.</a:t>
            </a:r>
          </a:p>
        </p:txBody>
      </p:sp>
    </p:spTree>
    <p:extLst>
      <p:ext uri="{BB962C8B-B14F-4D97-AF65-F5344CB8AC3E}">
        <p14:creationId xmlns:p14="http://schemas.microsoft.com/office/powerpoint/2010/main" val="1094053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C7F7374-27ED-0168-34E0-19F358D13A58}"/>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METHODOLOGY</a:t>
            </a:r>
            <a:endParaRPr lang="en-US" sz="6600">
              <a:solidFill>
                <a:srgbClr val="1B131B"/>
              </a:solidFill>
              <a:latin typeface="Codec Pro Bold"/>
            </a:endParaRPr>
          </a:p>
        </p:txBody>
      </p:sp>
      <p:pic>
        <p:nvPicPr>
          <p:cNvPr id="8" name="图片 7">
            <a:extLst>
              <a:ext uri="{FF2B5EF4-FFF2-40B4-BE49-F238E27FC236}">
                <a16:creationId xmlns:a16="http://schemas.microsoft.com/office/drawing/2014/main" id="{12E691B0-C910-CE6A-58BC-CAC564BA8E28}"/>
              </a:ext>
            </a:extLst>
          </p:cNvPr>
          <p:cNvPicPr>
            <a:picLocks noChangeAspect="1"/>
          </p:cNvPicPr>
          <p:nvPr/>
        </p:nvPicPr>
        <p:blipFill>
          <a:blip r:embed="rId4"/>
          <a:stretch>
            <a:fillRect/>
          </a:stretch>
        </p:blipFill>
        <p:spPr>
          <a:xfrm>
            <a:off x="8552626" y="2581567"/>
            <a:ext cx="7824606" cy="5365559"/>
          </a:xfrm>
          <a:prstGeom prst="rect">
            <a:avLst/>
          </a:prstGeom>
        </p:spPr>
      </p:pic>
      <p:sp>
        <p:nvSpPr>
          <p:cNvPr id="7" name="矩形 6">
            <a:extLst>
              <a:ext uri="{FF2B5EF4-FFF2-40B4-BE49-F238E27FC236}">
                <a16:creationId xmlns:a16="http://schemas.microsoft.com/office/drawing/2014/main" id="{B4CD75FB-7045-D0DA-652C-DB379A93D514}"/>
              </a:ext>
            </a:extLst>
          </p:cNvPr>
          <p:cNvSpPr/>
          <p:nvPr/>
        </p:nvSpPr>
        <p:spPr>
          <a:xfrm>
            <a:off x="12609685" y="7040625"/>
            <a:ext cx="2189275" cy="746639"/>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你感受到的厌恶程度是：</a:t>
            </a:r>
            <a:endParaRPr lang="en-US" altLang="zh-CN" sz="1200">
              <a:solidFill>
                <a:schemeClr val="tx1"/>
              </a:solidFill>
            </a:endParaRPr>
          </a:p>
          <a:p>
            <a:pPr algn="ctr"/>
            <a:r>
              <a:rPr lang="en-US" altLang="zh-CN" sz="1200">
                <a:solidFill>
                  <a:schemeClr val="tx1"/>
                </a:solidFill>
              </a:rPr>
              <a:t>1 - 2 - 3 - 4 - 5 - 6 – 7</a:t>
            </a:r>
          </a:p>
          <a:p>
            <a:pPr algn="ctr"/>
            <a:r>
              <a:rPr lang="zh-CN" altLang="en-US" sz="1200">
                <a:solidFill>
                  <a:schemeClr val="tx1"/>
                </a:solidFill>
              </a:rPr>
              <a:t>一点也不厌恶      非常厌恶</a:t>
            </a:r>
          </a:p>
        </p:txBody>
      </p:sp>
      <p:sp>
        <p:nvSpPr>
          <p:cNvPr id="9" name="矩形 8">
            <a:extLst>
              <a:ext uri="{FF2B5EF4-FFF2-40B4-BE49-F238E27FC236}">
                <a16:creationId xmlns:a16="http://schemas.microsoft.com/office/drawing/2014/main" id="{9AEF8280-0CDD-7826-EF2D-93D6424207A5}"/>
              </a:ext>
            </a:extLst>
          </p:cNvPr>
          <p:cNvSpPr/>
          <p:nvPr/>
        </p:nvSpPr>
        <p:spPr>
          <a:xfrm>
            <a:off x="12960769" y="7535863"/>
            <a:ext cx="2189275" cy="746639"/>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你感受到的愤怒程度是：</a:t>
            </a:r>
            <a:endParaRPr lang="en-US" altLang="zh-CN" sz="1200">
              <a:solidFill>
                <a:schemeClr val="tx1"/>
              </a:solidFill>
            </a:endParaRPr>
          </a:p>
          <a:p>
            <a:pPr algn="ctr"/>
            <a:r>
              <a:rPr lang="en-US" altLang="zh-CN" sz="1200">
                <a:solidFill>
                  <a:schemeClr val="tx1"/>
                </a:solidFill>
              </a:rPr>
              <a:t>1 - 2 - 3 - 4 - 5 - 6 – 7</a:t>
            </a:r>
          </a:p>
          <a:p>
            <a:pPr algn="ctr"/>
            <a:r>
              <a:rPr lang="zh-CN" altLang="en-US" sz="1200">
                <a:solidFill>
                  <a:schemeClr val="tx1"/>
                </a:solidFill>
              </a:rPr>
              <a:t>一点也不愤怒      非常愤怒</a:t>
            </a:r>
          </a:p>
        </p:txBody>
      </p:sp>
      <p:sp>
        <p:nvSpPr>
          <p:cNvPr id="10" name="矩形 9">
            <a:extLst>
              <a:ext uri="{FF2B5EF4-FFF2-40B4-BE49-F238E27FC236}">
                <a16:creationId xmlns:a16="http://schemas.microsoft.com/office/drawing/2014/main" id="{FC642851-5ECE-88C7-FD37-45010FD73020}"/>
              </a:ext>
            </a:extLst>
          </p:cNvPr>
          <p:cNvSpPr/>
          <p:nvPr/>
        </p:nvSpPr>
        <p:spPr>
          <a:xfrm>
            <a:off x="13285867" y="8010447"/>
            <a:ext cx="2189275" cy="746639"/>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你感受到的快乐程度是：</a:t>
            </a:r>
            <a:endParaRPr lang="en-US" altLang="zh-CN" sz="1200">
              <a:solidFill>
                <a:schemeClr val="tx1"/>
              </a:solidFill>
            </a:endParaRPr>
          </a:p>
          <a:p>
            <a:pPr algn="ctr"/>
            <a:r>
              <a:rPr lang="en-US" altLang="zh-CN" sz="1200">
                <a:solidFill>
                  <a:schemeClr val="tx1"/>
                </a:solidFill>
              </a:rPr>
              <a:t>1 - 2 - 3 - 4 - 5 - 6 – 7</a:t>
            </a:r>
          </a:p>
          <a:p>
            <a:pPr algn="ctr"/>
            <a:r>
              <a:rPr lang="zh-CN" altLang="en-US" sz="1200">
                <a:solidFill>
                  <a:schemeClr val="tx1"/>
                </a:solidFill>
              </a:rPr>
              <a:t>一点也不快乐      非常快乐</a:t>
            </a:r>
          </a:p>
        </p:txBody>
      </p:sp>
      <p:sp>
        <p:nvSpPr>
          <p:cNvPr id="11" name="矩形 10">
            <a:extLst>
              <a:ext uri="{FF2B5EF4-FFF2-40B4-BE49-F238E27FC236}">
                <a16:creationId xmlns:a16="http://schemas.microsoft.com/office/drawing/2014/main" id="{C034FA9A-298E-037C-DDA8-041881CEC8BB}"/>
              </a:ext>
            </a:extLst>
          </p:cNvPr>
          <p:cNvSpPr/>
          <p:nvPr/>
        </p:nvSpPr>
        <p:spPr>
          <a:xfrm>
            <a:off x="13664598" y="8488592"/>
            <a:ext cx="2189275" cy="746639"/>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林蕾把粉末放进朋友咖啡里的行为是：</a:t>
            </a:r>
            <a:endParaRPr lang="en-US" altLang="zh-CN" sz="1200">
              <a:solidFill>
                <a:schemeClr val="tx1"/>
              </a:solidFill>
            </a:endParaRPr>
          </a:p>
          <a:p>
            <a:pPr algn="ctr"/>
            <a:r>
              <a:rPr lang="en-US" altLang="zh-CN" sz="1200">
                <a:solidFill>
                  <a:schemeClr val="tx1"/>
                </a:solidFill>
              </a:rPr>
              <a:t>1 - 2 – 3 – 4 – 5 – 6 - 7 </a:t>
            </a:r>
          </a:p>
          <a:p>
            <a:pPr algn="ctr"/>
            <a:r>
              <a:rPr lang="zh-CN" altLang="en-US" sz="1200">
                <a:solidFill>
                  <a:schemeClr val="tx1"/>
                </a:solidFill>
              </a:rPr>
              <a:t>完全禁止的      完全可以的</a:t>
            </a:r>
          </a:p>
        </p:txBody>
      </p:sp>
      <p:sp>
        <p:nvSpPr>
          <p:cNvPr id="12" name="矩形 11">
            <a:extLst>
              <a:ext uri="{FF2B5EF4-FFF2-40B4-BE49-F238E27FC236}">
                <a16:creationId xmlns:a16="http://schemas.microsoft.com/office/drawing/2014/main" id="{FEC10E51-5C70-9DD9-0179-DD99AD01274C}"/>
              </a:ext>
            </a:extLst>
          </p:cNvPr>
          <p:cNvSpPr/>
          <p:nvPr/>
        </p:nvSpPr>
        <p:spPr>
          <a:xfrm>
            <a:off x="14055406" y="8964072"/>
            <a:ext cx="2506735" cy="746639"/>
          </a:xfrm>
          <a:prstGeom prst="rect">
            <a:avLst/>
          </a:prstGeom>
          <a:solidFill>
            <a:schemeClr val="bg1"/>
          </a:solidFill>
          <a:ln>
            <a:solidFill>
              <a:srgbClr val="8181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你认为应该给林蕾多重的惩罚：</a:t>
            </a:r>
            <a:endParaRPr lang="en-US" altLang="zh-CN" sz="1200">
              <a:solidFill>
                <a:schemeClr val="tx1"/>
              </a:solidFill>
            </a:endParaRPr>
          </a:p>
          <a:p>
            <a:pPr algn="ctr"/>
            <a:r>
              <a:rPr lang="en-US" altLang="zh-CN" sz="1200">
                <a:solidFill>
                  <a:schemeClr val="tx1"/>
                </a:solidFill>
              </a:rPr>
              <a:t>1 - 2 – 3 – 4 – 5 – 6 - 7 </a:t>
            </a:r>
          </a:p>
          <a:p>
            <a:pPr algn="ctr"/>
            <a:r>
              <a:rPr lang="zh-CN" altLang="en-US" sz="1200">
                <a:solidFill>
                  <a:schemeClr val="tx1"/>
                </a:solidFill>
              </a:rPr>
              <a:t>完全不需要惩罚  非常重的惩罚</a:t>
            </a:r>
          </a:p>
        </p:txBody>
      </p:sp>
      <p:sp>
        <p:nvSpPr>
          <p:cNvPr id="13" name="矩形 12">
            <a:extLst>
              <a:ext uri="{FF2B5EF4-FFF2-40B4-BE49-F238E27FC236}">
                <a16:creationId xmlns:a16="http://schemas.microsoft.com/office/drawing/2014/main" id="{F3B0E0A1-6DCB-1B62-9CD8-1762FA0C1D1E}"/>
              </a:ext>
            </a:extLst>
          </p:cNvPr>
          <p:cNvSpPr/>
          <p:nvPr/>
        </p:nvSpPr>
        <p:spPr>
          <a:xfrm rot="19352159">
            <a:off x="9272826" y="3384767"/>
            <a:ext cx="805577" cy="5113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8" name="直接箭头连接符 17">
            <a:extLst>
              <a:ext uri="{FF2B5EF4-FFF2-40B4-BE49-F238E27FC236}">
                <a16:creationId xmlns:a16="http://schemas.microsoft.com/office/drawing/2014/main" id="{BE184B5E-9B58-7E60-730B-2223987D97DB}"/>
              </a:ext>
            </a:extLst>
          </p:cNvPr>
          <p:cNvCxnSpPr>
            <a:cxnSpLocks/>
          </p:cNvCxnSpPr>
          <p:nvPr/>
        </p:nvCxnSpPr>
        <p:spPr>
          <a:xfrm>
            <a:off x="8146800" y="3561167"/>
            <a:ext cx="4804066" cy="62090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0A069D75-769D-D113-87BE-29667154133D}"/>
              </a:ext>
            </a:extLst>
          </p:cNvPr>
          <p:cNvSpPr/>
          <p:nvPr/>
        </p:nvSpPr>
        <p:spPr>
          <a:xfrm>
            <a:off x="13178025" y="4529342"/>
            <a:ext cx="2783689" cy="4444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矩形 23">
            <a:extLst>
              <a:ext uri="{FF2B5EF4-FFF2-40B4-BE49-F238E27FC236}">
                <a16:creationId xmlns:a16="http://schemas.microsoft.com/office/drawing/2014/main" id="{5D4E0BDF-DE4C-E811-9B6B-EDABD025CF63}"/>
              </a:ext>
            </a:extLst>
          </p:cNvPr>
          <p:cNvSpPr/>
          <p:nvPr/>
        </p:nvSpPr>
        <p:spPr>
          <a:xfrm>
            <a:off x="14923737" y="7170460"/>
            <a:ext cx="444848" cy="3279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1D1B0AB-E0EE-967F-2AB0-C1F65EE5DA8D}"/>
              </a:ext>
            </a:extLst>
          </p:cNvPr>
          <p:cNvSpPr txBox="1"/>
          <p:nvPr/>
        </p:nvSpPr>
        <p:spPr>
          <a:xfrm>
            <a:off x="15601580" y="7633372"/>
            <a:ext cx="595035" cy="338554"/>
          </a:xfrm>
          <a:prstGeom prst="rect">
            <a:avLst/>
          </a:prstGeom>
          <a:noFill/>
        </p:spPr>
        <p:txBody>
          <a:bodyPr wrap="none" rtlCol="0">
            <a:spAutoFit/>
          </a:bodyPr>
          <a:lstStyle/>
          <a:p>
            <a:r>
              <a:rPr lang="zh-CN" altLang="en-US" sz="1600"/>
              <a:t>情绪</a:t>
            </a:r>
          </a:p>
        </p:txBody>
      </p:sp>
      <p:sp>
        <p:nvSpPr>
          <p:cNvPr id="26" name="文本框 25">
            <a:extLst>
              <a:ext uri="{FF2B5EF4-FFF2-40B4-BE49-F238E27FC236}">
                <a16:creationId xmlns:a16="http://schemas.microsoft.com/office/drawing/2014/main" id="{B72D0576-4D52-37B7-933F-59F3A9DE673C}"/>
              </a:ext>
            </a:extLst>
          </p:cNvPr>
          <p:cNvSpPr txBox="1"/>
          <p:nvPr/>
        </p:nvSpPr>
        <p:spPr>
          <a:xfrm>
            <a:off x="16232604" y="8500117"/>
            <a:ext cx="595035" cy="338554"/>
          </a:xfrm>
          <a:prstGeom prst="rect">
            <a:avLst/>
          </a:prstGeom>
          <a:noFill/>
        </p:spPr>
        <p:txBody>
          <a:bodyPr wrap="none" rtlCol="0">
            <a:spAutoFit/>
          </a:bodyPr>
          <a:lstStyle/>
          <a:p>
            <a:r>
              <a:rPr lang="zh-CN" altLang="en-US" sz="1600"/>
              <a:t>评价</a:t>
            </a:r>
          </a:p>
        </p:txBody>
      </p:sp>
      <p:sp>
        <p:nvSpPr>
          <p:cNvPr id="27" name="文本框 26">
            <a:extLst>
              <a:ext uri="{FF2B5EF4-FFF2-40B4-BE49-F238E27FC236}">
                <a16:creationId xmlns:a16="http://schemas.microsoft.com/office/drawing/2014/main" id="{498FAEE6-1870-AF92-9DF1-EB09BC572E07}"/>
              </a:ext>
            </a:extLst>
          </p:cNvPr>
          <p:cNvSpPr txBox="1"/>
          <p:nvPr/>
        </p:nvSpPr>
        <p:spPr>
          <a:xfrm>
            <a:off x="16910046" y="9235231"/>
            <a:ext cx="1195026" cy="338554"/>
          </a:xfrm>
          <a:prstGeom prst="rect">
            <a:avLst/>
          </a:prstGeom>
          <a:noFill/>
        </p:spPr>
        <p:txBody>
          <a:bodyPr wrap="square" rtlCol="0">
            <a:spAutoFit/>
          </a:bodyPr>
          <a:lstStyle/>
          <a:p>
            <a:r>
              <a:rPr lang="zh-CN" altLang="en-US" sz="1600"/>
              <a:t>惩罚意愿</a:t>
            </a:r>
          </a:p>
        </p:txBody>
      </p:sp>
      <p:sp>
        <p:nvSpPr>
          <p:cNvPr id="38" name="文本框 37">
            <a:extLst>
              <a:ext uri="{FF2B5EF4-FFF2-40B4-BE49-F238E27FC236}">
                <a16:creationId xmlns:a16="http://schemas.microsoft.com/office/drawing/2014/main" id="{99F33FB8-79A6-833F-91BB-13CEA1F6E146}"/>
              </a:ext>
            </a:extLst>
          </p:cNvPr>
          <p:cNvSpPr txBox="1"/>
          <p:nvPr/>
        </p:nvSpPr>
        <p:spPr>
          <a:xfrm>
            <a:off x="1551323" y="3881881"/>
            <a:ext cx="6076176" cy="1569660"/>
          </a:xfrm>
          <a:prstGeom prst="rect">
            <a:avLst/>
          </a:prstGeom>
          <a:noFill/>
          <a:ln>
            <a:noFill/>
          </a:ln>
        </p:spPr>
        <p:txBody>
          <a:bodyPr wrap="square">
            <a:spAutoFit/>
          </a:bodyPr>
          <a:lstStyle/>
          <a:p>
            <a:r>
              <a:rPr lang="en-US" altLang="zh-CN" sz="2400" b="1">
                <a:solidFill>
                  <a:srgbClr val="C00000"/>
                </a:solidFill>
              </a:rPr>
              <a:t>Within-subjects design:</a:t>
            </a:r>
          </a:p>
          <a:p>
            <a:r>
              <a:rPr lang="en-US" altLang="zh-CN" sz="2400"/>
              <a:t>2 (</a:t>
            </a:r>
            <a:r>
              <a:rPr lang="en-US" altLang="zh-CN" sz="2400" err="1"/>
              <a:t>tDCS</a:t>
            </a:r>
            <a:r>
              <a:rPr lang="en-US" altLang="zh-CN" sz="2400"/>
              <a:t> stimulation: anodal stimulation, sham stimulation) × 2 (intention: negative, neutral) × 2 (consequence: negative, neutral)</a:t>
            </a:r>
          </a:p>
        </p:txBody>
      </p:sp>
      <p:graphicFrame>
        <p:nvGraphicFramePr>
          <p:cNvPr id="40" name="图示 39">
            <a:extLst>
              <a:ext uri="{FF2B5EF4-FFF2-40B4-BE49-F238E27FC236}">
                <a16:creationId xmlns:a16="http://schemas.microsoft.com/office/drawing/2014/main" id="{A7214EE5-B6F8-6123-E28B-934857AAF32A}"/>
              </a:ext>
            </a:extLst>
          </p:cNvPr>
          <p:cNvGraphicFramePr/>
          <p:nvPr>
            <p:extLst>
              <p:ext uri="{D42A27DB-BD31-4B8C-83A1-F6EECF244321}">
                <p14:modId xmlns:p14="http://schemas.microsoft.com/office/powerpoint/2010/main" val="3575448409"/>
              </p:ext>
            </p:extLst>
          </p:nvPr>
        </p:nvGraphicFramePr>
        <p:xfrm>
          <a:off x="2277603" y="6218268"/>
          <a:ext cx="7422990" cy="18319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1" name="图示 40">
            <a:extLst>
              <a:ext uri="{FF2B5EF4-FFF2-40B4-BE49-F238E27FC236}">
                <a16:creationId xmlns:a16="http://schemas.microsoft.com/office/drawing/2014/main" id="{C74AEAE7-DCA5-6828-75EE-C22CBD7E9DF6}"/>
              </a:ext>
            </a:extLst>
          </p:cNvPr>
          <p:cNvGraphicFramePr/>
          <p:nvPr>
            <p:extLst>
              <p:ext uri="{D42A27DB-BD31-4B8C-83A1-F6EECF244321}">
                <p14:modId xmlns:p14="http://schemas.microsoft.com/office/powerpoint/2010/main" val="1806917002"/>
              </p:ext>
            </p:extLst>
          </p:nvPr>
        </p:nvGraphicFramePr>
        <p:xfrm>
          <a:off x="2284466" y="7526366"/>
          <a:ext cx="7422990" cy="192809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7" name="文本框 46">
            <a:extLst>
              <a:ext uri="{FF2B5EF4-FFF2-40B4-BE49-F238E27FC236}">
                <a16:creationId xmlns:a16="http://schemas.microsoft.com/office/drawing/2014/main" id="{9144BFA4-343F-9CCC-AC33-468879F257A4}"/>
              </a:ext>
            </a:extLst>
          </p:cNvPr>
          <p:cNvSpPr txBox="1"/>
          <p:nvPr/>
        </p:nvSpPr>
        <p:spPr>
          <a:xfrm>
            <a:off x="553845" y="6814220"/>
            <a:ext cx="1631896" cy="646331"/>
          </a:xfrm>
          <a:prstGeom prst="rect">
            <a:avLst/>
          </a:prstGeom>
          <a:noFill/>
        </p:spPr>
        <p:txBody>
          <a:bodyPr wrap="square">
            <a:spAutoFit/>
          </a:bodyPr>
          <a:lstStyle/>
          <a:p>
            <a:pPr algn="ctr"/>
            <a:r>
              <a:rPr lang="en-US" altLang="zh-CN"/>
              <a:t>The first experiment</a:t>
            </a:r>
          </a:p>
        </p:txBody>
      </p:sp>
      <p:sp>
        <p:nvSpPr>
          <p:cNvPr id="48" name="文本框 47">
            <a:extLst>
              <a:ext uri="{FF2B5EF4-FFF2-40B4-BE49-F238E27FC236}">
                <a16:creationId xmlns:a16="http://schemas.microsoft.com/office/drawing/2014/main" id="{8912CC89-9C9A-C5D2-16E0-2F70E3B30D3C}"/>
              </a:ext>
            </a:extLst>
          </p:cNvPr>
          <p:cNvSpPr txBox="1"/>
          <p:nvPr/>
        </p:nvSpPr>
        <p:spPr>
          <a:xfrm>
            <a:off x="553845" y="8017706"/>
            <a:ext cx="1631896" cy="923330"/>
          </a:xfrm>
          <a:prstGeom prst="rect">
            <a:avLst/>
          </a:prstGeom>
          <a:noFill/>
        </p:spPr>
        <p:txBody>
          <a:bodyPr wrap="square">
            <a:spAutoFit/>
          </a:bodyPr>
          <a:lstStyle/>
          <a:p>
            <a:pPr algn="ctr"/>
            <a:r>
              <a:rPr lang="en-US" altLang="zh-CN"/>
              <a:t>The second experiment</a:t>
            </a:r>
          </a:p>
          <a:p>
            <a:pPr algn="ctr"/>
            <a:r>
              <a:rPr lang="en-US" altLang="zh-CN"/>
              <a:t>(1 week later)</a:t>
            </a:r>
          </a:p>
        </p:txBody>
      </p:sp>
      <p:sp>
        <p:nvSpPr>
          <p:cNvPr id="4" name="TextBox 3">
            <a:extLst>
              <a:ext uri="{FF2B5EF4-FFF2-40B4-BE49-F238E27FC236}">
                <a16:creationId xmlns:a16="http://schemas.microsoft.com/office/drawing/2014/main" id="{1F592534-645C-C2A8-DF9C-7CA669B4CF57}"/>
              </a:ext>
            </a:extLst>
          </p:cNvPr>
          <p:cNvSpPr txBox="1"/>
          <p:nvPr/>
        </p:nvSpPr>
        <p:spPr>
          <a:xfrm>
            <a:off x="1081324" y="2026028"/>
            <a:ext cx="15151280" cy="523220"/>
          </a:xfrm>
          <a:prstGeom prst="rect">
            <a:avLst/>
          </a:prstGeom>
          <a:noFill/>
        </p:spPr>
        <p:txBody>
          <a:bodyPr wrap="square" rtlCol="0">
            <a:spAutoFit/>
          </a:bodyPr>
          <a:lstStyle/>
          <a:p>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2</a:t>
            </a:r>
            <a:r>
              <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 </a:t>
            </a:r>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Add emotional ratings of anger, disgust, happiness and willingness to punish.</a:t>
            </a:r>
            <a:endParaRPr lang="zh-CN" altLang="en-US" sz="2800" b="1">
              <a:solidFill>
                <a:prstClr val="black"/>
              </a:solidFill>
              <a:latin typeface="Calibri Light" panose="020F0302020204030204" pitchFamily="34" charset="0"/>
              <a:ea typeface="宋体" panose="02010600030101010101" pitchFamily="2" charset="-122"/>
              <a:cs typeface="Calibri Light" panose="020F0302020204030204" pitchFamily="34" charset="0"/>
            </a:endParaRPr>
          </a:p>
        </p:txBody>
      </p:sp>
    </p:spTree>
    <p:extLst>
      <p:ext uri="{BB962C8B-B14F-4D97-AF65-F5344CB8AC3E}">
        <p14:creationId xmlns:p14="http://schemas.microsoft.com/office/powerpoint/2010/main" val="22673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25" grpId="0"/>
      <p:bldP spid="26" grpId="0"/>
      <p:bldP spid="27" grpId="0"/>
      <p:bldP spid="38" grpId="0"/>
      <p:bldGraphic spid="40" grpId="0">
        <p:bldAsOne/>
      </p:bldGraphic>
      <p:bldGraphic spid="41" grpId="0">
        <p:bldAsOne/>
      </p:bldGraphic>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C7F7374-27ED-0168-34E0-19F358D13A58}"/>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METHODOLOGY</a:t>
            </a:r>
            <a:endParaRPr lang="en-US" sz="6600">
              <a:solidFill>
                <a:srgbClr val="1B131B"/>
              </a:solidFill>
              <a:latin typeface="Codec Pro Bold"/>
            </a:endParaRPr>
          </a:p>
        </p:txBody>
      </p:sp>
      <p:sp>
        <p:nvSpPr>
          <p:cNvPr id="4" name="TextBox 3">
            <a:extLst>
              <a:ext uri="{FF2B5EF4-FFF2-40B4-BE49-F238E27FC236}">
                <a16:creationId xmlns:a16="http://schemas.microsoft.com/office/drawing/2014/main" id="{1F592534-645C-C2A8-DF9C-7CA669B4CF57}"/>
              </a:ext>
            </a:extLst>
          </p:cNvPr>
          <p:cNvSpPr txBox="1"/>
          <p:nvPr/>
        </p:nvSpPr>
        <p:spPr>
          <a:xfrm>
            <a:off x="1081324" y="4101227"/>
            <a:ext cx="8881826" cy="4401205"/>
          </a:xfrm>
          <a:prstGeom prst="rect">
            <a:avLst/>
          </a:prstGeom>
          <a:noFill/>
        </p:spPr>
        <p:txBody>
          <a:bodyPr wrap="square" rtlCol="0">
            <a:spAutoFit/>
          </a:bodyPr>
          <a:lstStyle/>
          <a:p>
            <a:r>
              <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rPr>
              <a:t>According to the international EEG 10/20 system, the anode electrode will be placed at </a:t>
            </a:r>
            <a:r>
              <a:rPr lang="en-US" altLang="zh-CN" sz="2800" b="1">
                <a:solidFill>
                  <a:srgbClr val="C00000"/>
                </a:solidFill>
                <a:latin typeface="Calibri Light" panose="020F0302020204030204" pitchFamily="34" charset="0"/>
                <a:ea typeface="宋体" panose="02010600030101010101" pitchFamily="2" charset="-122"/>
                <a:cs typeface="Calibri Light" panose="020F0302020204030204" pitchFamily="34" charset="0"/>
              </a:rPr>
              <a:t>F6</a:t>
            </a:r>
            <a:r>
              <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rPr>
              <a:t>, and the cathode electrode will be placed at Fp1. The current will be constant and of </a:t>
            </a:r>
            <a:r>
              <a:rPr lang="en-US" altLang="zh-CN" sz="2800" b="1">
                <a:solidFill>
                  <a:srgbClr val="C00000"/>
                </a:solidFill>
                <a:latin typeface="Calibri Light" panose="020F0302020204030204" pitchFamily="34" charset="0"/>
                <a:ea typeface="宋体" panose="02010600030101010101" pitchFamily="2" charset="-122"/>
                <a:cs typeface="Calibri Light" panose="020F0302020204030204" pitchFamily="34" charset="0"/>
              </a:rPr>
              <a:t>1.5 mA </a:t>
            </a:r>
            <a:r>
              <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rPr>
              <a:t>in intensity, with a 30-second ramp up and down.</a:t>
            </a:r>
          </a:p>
          <a:p>
            <a:endPar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endParaRPr>
          </a:p>
          <a:p>
            <a:r>
              <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rPr>
              <a:t>For sham stimulation, the procedures will be the same, but the stimulation will be turned off after </a:t>
            </a:r>
            <a:r>
              <a:rPr lang="en-US" altLang="zh-CN" sz="2800" b="1">
                <a:solidFill>
                  <a:srgbClr val="C00000"/>
                </a:solidFill>
                <a:latin typeface="Calibri Light" panose="020F0302020204030204" pitchFamily="34" charset="0"/>
                <a:ea typeface="宋体" panose="02010600030101010101" pitchFamily="2" charset="-122"/>
                <a:cs typeface="Calibri Light" panose="020F0302020204030204" pitchFamily="34" charset="0"/>
              </a:rPr>
              <a:t>30 seconds </a:t>
            </a:r>
            <a:r>
              <a:rPr lang="en-US" altLang="zh-CN" sz="2800">
                <a:solidFill>
                  <a:prstClr val="black"/>
                </a:solidFill>
                <a:latin typeface="Calibri Light" panose="020F0302020204030204" pitchFamily="34" charset="0"/>
                <a:ea typeface="宋体" panose="02010600030101010101" pitchFamily="2" charset="-122"/>
                <a:cs typeface="Calibri Light" panose="020F0302020204030204" pitchFamily="34" charset="0"/>
              </a:rPr>
              <a:t>without the participants’ knowledge. The participants may have felt the initial itching, but there will be no current for the rest of the stimulation.</a:t>
            </a:r>
          </a:p>
        </p:txBody>
      </p:sp>
      <p:sp>
        <p:nvSpPr>
          <p:cNvPr id="6" name="TextBox 3">
            <a:extLst>
              <a:ext uri="{FF2B5EF4-FFF2-40B4-BE49-F238E27FC236}">
                <a16:creationId xmlns:a16="http://schemas.microsoft.com/office/drawing/2014/main" id="{B62AE76D-97CA-A6DD-119E-74E91BA5618F}"/>
              </a:ext>
            </a:extLst>
          </p:cNvPr>
          <p:cNvSpPr txBox="1"/>
          <p:nvPr/>
        </p:nvSpPr>
        <p:spPr>
          <a:xfrm>
            <a:off x="1081324" y="2026028"/>
            <a:ext cx="15151280" cy="954107"/>
          </a:xfrm>
          <a:prstGeom prst="rect">
            <a:avLst/>
          </a:prstGeom>
          <a:noFill/>
        </p:spPr>
        <p:txBody>
          <a:bodyPr wrap="square" rtlCol="0">
            <a:spAutoFit/>
          </a:bodyPr>
          <a:lstStyle/>
          <a:p>
            <a:r>
              <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3. </a:t>
            </a:r>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Activate the right ventrolateral prefrontal cortex (RVLPFC) to reduce the intensity of people's experiences of socially negative emotions.</a:t>
            </a:r>
          </a:p>
        </p:txBody>
      </p:sp>
      <p:pic>
        <p:nvPicPr>
          <p:cNvPr id="16" name="图片 15" descr="10-20 Elektrodensystem in der Elektroenzephalografie (EEG) – GVB ...">
            <a:extLst>
              <a:ext uri="{FF2B5EF4-FFF2-40B4-BE49-F238E27FC236}">
                <a16:creationId xmlns:a16="http://schemas.microsoft.com/office/drawing/2014/main" id="{02A4D3E1-3B7D-FA88-1596-0973E553F7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396"/>
          <a:stretch/>
        </p:blipFill>
        <p:spPr bwMode="auto">
          <a:xfrm>
            <a:off x="10877550" y="3018235"/>
            <a:ext cx="6172200" cy="6262391"/>
          </a:xfrm>
          <a:custGeom>
            <a:avLst/>
            <a:gdLst>
              <a:gd name="connsiteX0" fmla="*/ 0 w 4762500"/>
              <a:gd name="connsiteY0" fmla="*/ 0 h 4832092"/>
              <a:gd name="connsiteX1" fmla="*/ 4400549 w 4762500"/>
              <a:gd name="connsiteY1" fmla="*/ 0 h 4832092"/>
              <a:gd name="connsiteX2" fmla="*/ 4400549 w 4762500"/>
              <a:gd name="connsiteY2" fmla="*/ 1551880 h 4832092"/>
              <a:gd name="connsiteX3" fmla="*/ 4762500 w 4762500"/>
              <a:gd name="connsiteY3" fmla="*/ 1551880 h 4832092"/>
              <a:gd name="connsiteX4" fmla="*/ 4762500 w 4762500"/>
              <a:gd name="connsiteY4" fmla="*/ 4832092 h 4832092"/>
              <a:gd name="connsiteX5" fmla="*/ 0 w 4762500"/>
              <a:gd name="connsiteY5" fmla="*/ 4832092 h 483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0" h="4832092">
                <a:moveTo>
                  <a:pt x="0" y="0"/>
                </a:moveTo>
                <a:lnTo>
                  <a:pt x="4400549" y="0"/>
                </a:lnTo>
                <a:lnTo>
                  <a:pt x="4400549" y="1551880"/>
                </a:lnTo>
                <a:lnTo>
                  <a:pt x="4762500" y="1551880"/>
                </a:lnTo>
                <a:lnTo>
                  <a:pt x="4762500" y="4832092"/>
                </a:lnTo>
                <a:lnTo>
                  <a:pt x="0" y="4832092"/>
                </a:lnTo>
                <a:close/>
              </a:path>
            </a:pathLst>
          </a:custGeom>
          <a:noFill/>
          <a:extLst>
            <a:ext uri="{909E8E84-426E-40DD-AFC4-6F175D3DCCD1}">
              <a14:hiddenFill xmlns:a14="http://schemas.microsoft.com/office/drawing/2010/main">
                <a:solidFill>
                  <a:srgbClr val="FFFFFF"/>
                </a:solidFill>
              </a14:hiddenFill>
            </a:ext>
          </a:extLst>
        </p:spPr>
      </p:pic>
      <p:sp>
        <p:nvSpPr>
          <p:cNvPr id="14" name="椭圆 13">
            <a:extLst>
              <a:ext uri="{FF2B5EF4-FFF2-40B4-BE49-F238E27FC236}">
                <a16:creationId xmlns:a16="http://schemas.microsoft.com/office/drawing/2014/main" id="{F787E3B9-D9E2-2931-001A-E4081F0AB731}"/>
              </a:ext>
            </a:extLst>
          </p:cNvPr>
          <p:cNvSpPr/>
          <p:nvPr/>
        </p:nvSpPr>
        <p:spPr>
          <a:xfrm>
            <a:off x="15182850" y="4919162"/>
            <a:ext cx="298160" cy="29816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745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black background with blue text&#10;&#10;Description automatically generated with low confidence">
            <a:extLst>
              <a:ext uri="{FF2B5EF4-FFF2-40B4-BE49-F238E27FC236}">
                <a16:creationId xmlns:a16="http://schemas.microsoft.com/office/drawing/2014/main" id="{D1F6FB69-0337-12E7-4CB6-B93BBDE969A7}"/>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2" name="TextBox 2">
            <a:extLst>
              <a:ext uri="{FF2B5EF4-FFF2-40B4-BE49-F238E27FC236}">
                <a16:creationId xmlns:a16="http://schemas.microsoft.com/office/drawing/2014/main" id="{DB4FDC5D-D751-0FDF-342A-7267B66C19BF}"/>
              </a:ext>
            </a:extLst>
          </p:cNvPr>
          <p:cNvSpPr txBox="1"/>
          <p:nvPr/>
        </p:nvSpPr>
        <p:spPr>
          <a:xfrm>
            <a:off x="609600" y="394264"/>
            <a:ext cx="9733405" cy="1090042"/>
          </a:xfrm>
          <a:prstGeom prst="rect">
            <a:avLst/>
          </a:prstGeom>
        </p:spPr>
        <p:txBody>
          <a:bodyPr lIns="0" tIns="0" rIns="0" bIns="0" rtlCol="0" anchor="t">
            <a:spAutoFit/>
          </a:bodyPr>
          <a:lstStyle/>
          <a:p>
            <a:pPr>
              <a:lnSpc>
                <a:spcPts val="8499"/>
              </a:lnSpc>
            </a:pPr>
            <a:r>
              <a:rPr lang="en-US" sz="7200">
                <a:solidFill>
                  <a:srgbClr val="1B131B"/>
                </a:solidFill>
                <a:latin typeface="Codec Pro Bold"/>
              </a:rPr>
              <a:t>The Research Team</a:t>
            </a:r>
          </a:p>
        </p:txBody>
      </p:sp>
      <p:graphicFrame>
        <p:nvGraphicFramePr>
          <p:cNvPr id="8" name="Table 7">
            <a:extLst>
              <a:ext uri="{FF2B5EF4-FFF2-40B4-BE49-F238E27FC236}">
                <a16:creationId xmlns:a16="http://schemas.microsoft.com/office/drawing/2014/main" id="{25B2B9AC-15CA-3F41-0A76-A69BB638D571}"/>
              </a:ext>
            </a:extLst>
          </p:cNvPr>
          <p:cNvGraphicFramePr>
            <a:graphicFrameLocks noGrp="1"/>
          </p:cNvGraphicFramePr>
          <p:nvPr>
            <p:extLst>
              <p:ext uri="{D42A27DB-BD31-4B8C-83A1-F6EECF244321}">
                <p14:modId xmlns:p14="http://schemas.microsoft.com/office/powerpoint/2010/main" val="2728154845"/>
              </p:ext>
            </p:extLst>
          </p:nvPr>
        </p:nvGraphicFramePr>
        <p:xfrm>
          <a:off x="2662518" y="6704114"/>
          <a:ext cx="12962964" cy="822960"/>
        </p:xfrm>
        <a:graphic>
          <a:graphicData uri="http://schemas.openxmlformats.org/drawingml/2006/table">
            <a:tbl>
              <a:tblPr firstRow="1" bandRow="1">
                <a:tableStyleId>{5C22544A-7EE6-4342-B048-85BDC9FD1C3A}</a:tableStyleId>
              </a:tblPr>
              <a:tblGrid>
                <a:gridCol w="4320988">
                  <a:extLst>
                    <a:ext uri="{9D8B030D-6E8A-4147-A177-3AD203B41FA5}">
                      <a16:colId xmlns:a16="http://schemas.microsoft.com/office/drawing/2014/main" val="627384034"/>
                    </a:ext>
                  </a:extLst>
                </a:gridCol>
                <a:gridCol w="4320988">
                  <a:extLst>
                    <a:ext uri="{9D8B030D-6E8A-4147-A177-3AD203B41FA5}">
                      <a16:colId xmlns:a16="http://schemas.microsoft.com/office/drawing/2014/main" val="2222400271"/>
                    </a:ext>
                  </a:extLst>
                </a:gridCol>
                <a:gridCol w="4320988">
                  <a:extLst>
                    <a:ext uri="{9D8B030D-6E8A-4147-A177-3AD203B41FA5}">
                      <a16:colId xmlns:a16="http://schemas.microsoft.com/office/drawing/2014/main" val="3465865050"/>
                    </a:ext>
                  </a:extLst>
                </a:gridCol>
              </a:tblGrid>
              <a:tr h="370840">
                <a:tc>
                  <a:txBody>
                    <a:bodyPr/>
                    <a:lstStyle/>
                    <a:p>
                      <a:pPr algn="ctr">
                        <a:lnSpc>
                          <a:spcPts val="2519"/>
                        </a:lnSpc>
                        <a:defRPr/>
                      </a:pPr>
                      <a:r>
                        <a:rPr lang="en-US" sz="2400" b="0" i="0">
                          <a:solidFill>
                            <a:schemeClr val="tx1"/>
                          </a:solidFill>
                          <a:latin typeface="Calibri Light" panose="020F0302020204030204" pitchFamily="34" charset="0"/>
                          <a:cs typeface="Calibri Light" panose="020F0302020204030204" pitchFamily="34" charset="0"/>
                        </a:rPr>
                        <a:t>Chan, Natalia</a:t>
                      </a:r>
                    </a:p>
                    <a:p>
                      <a:pPr algn="ctr">
                        <a:lnSpc>
                          <a:spcPts val="2519"/>
                        </a:lnSpc>
                        <a:defRPr/>
                      </a:pPr>
                      <a:r>
                        <a:rPr lang="en-US" sz="2400" b="0" i="0">
                          <a:solidFill>
                            <a:schemeClr val="tx1"/>
                          </a:solidFill>
                          <a:latin typeface="Calibri Light" panose="020F0302020204030204" pitchFamily="34" charset="0"/>
                          <a:cs typeface="Calibri Light" panose="020F0302020204030204" pitchFamily="34" charset="0"/>
                        </a:rPr>
                        <a:t>MC364341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519"/>
                        </a:lnSpc>
                        <a:defRPr/>
                      </a:pPr>
                      <a:r>
                        <a:rPr lang="en-US" sz="2400" b="0" i="0">
                          <a:solidFill>
                            <a:schemeClr val="tx1"/>
                          </a:solidFill>
                          <a:latin typeface="Calibri Light" panose="020F0302020204030204" pitchFamily="34" charset="0"/>
                          <a:cs typeface="Calibri Light" panose="020F0302020204030204" pitchFamily="34" charset="0"/>
                        </a:rPr>
                        <a:t>Xiao, Xinyun</a:t>
                      </a:r>
                    </a:p>
                    <a:p>
                      <a:pPr algn="ctr">
                        <a:lnSpc>
                          <a:spcPts val="2519"/>
                        </a:lnSpc>
                        <a:defRPr/>
                      </a:pPr>
                      <a:r>
                        <a:rPr lang="en-US" sz="2400" b="0" i="0">
                          <a:solidFill>
                            <a:schemeClr val="tx1"/>
                          </a:solidFill>
                          <a:latin typeface="Calibri Light" panose="020F0302020204030204" pitchFamily="34" charset="0"/>
                          <a:cs typeface="Calibri Light" panose="020F0302020204030204" pitchFamily="34" charset="0"/>
                        </a:rPr>
                        <a:t>MC364492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a:solidFill>
                            <a:schemeClr val="tx1"/>
                          </a:solidFill>
                          <a:latin typeface="Calibri Light" panose="020F0302020204030204" pitchFamily="34" charset="0"/>
                          <a:cs typeface="Calibri Light" panose="020F0302020204030204" pitchFamily="34" charset="0"/>
                        </a:rPr>
                        <a:t>Liu, Yuqi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a:solidFill>
                            <a:schemeClr val="tx1"/>
                          </a:solidFill>
                          <a:latin typeface="Calibri Light" panose="020F0302020204030204" pitchFamily="34" charset="0"/>
                          <a:cs typeface="Calibri Light" panose="020F0302020204030204" pitchFamily="34" charset="0"/>
                        </a:rPr>
                        <a:t>MC364124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8455221"/>
                  </a:ext>
                </a:extLst>
              </a:tr>
            </a:tbl>
          </a:graphicData>
        </a:graphic>
      </p:graphicFrame>
      <p:pic>
        <p:nvPicPr>
          <p:cNvPr id="11" name="Picture 10" descr="A person in a black shirt&#10;&#10;Description automatically generated">
            <a:extLst>
              <a:ext uri="{FF2B5EF4-FFF2-40B4-BE49-F238E27FC236}">
                <a16:creationId xmlns:a16="http://schemas.microsoft.com/office/drawing/2014/main" id="{CBC225CE-5DC7-3F90-A8A1-35E2462CE310}"/>
              </a:ext>
            </a:extLst>
          </p:cNvPr>
          <p:cNvPicPr>
            <a:picLocks noChangeAspect="1"/>
          </p:cNvPicPr>
          <p:nvPr/>
        </p:nvPicPr>
        <p:blipFill rotWithShape="1">
          <a:blip r:embed="rId4">
            <a:extLst>
              <a:ext uri="{28A0092B-C50C-407E-A947-70E740481C1C}">
                <a14:useLocalDpi xmlns:a14="http://schemas.microsoft.com/office/drawing/2010/main" val="0"/>
              </a:ext>
            </a:extLst>
          </a:blip>
          <a:srcRect l="13843" r="14718" b="10523"/>
          <a:stretch/>
        </p:blipFill>
        <p:spPr>
          <a:xfrm>
            <a:off x="3633063" y="3679673"/>
            <a:ext cx="2299467" cy="2880000"/>
          </a:xfrm>
          <a:prstGeom prst="rect">
            <a:avLst/>
          </a:prstGeom>
        </p:spPr>
      </p:pic>
      <p:pic>
        <p:nvPicPr>
          <p:cNvPr id="3" name="图片 2" descr="人穿着衬衫&#10;&#10;已自动生成说明">
            <a:extLst>
              <a:ext uri="{FF2B5EF4-FFF2-40B4-BE49-F238E27FC236}">
                <a16:creationId xmlns:a16="http://schemas.microsoft.com/office/drawing/2014/main" id="{16DAF3EE-D495-1728-71C6-3D8722155803}"/>
              </a:ext>
            </a:extLst>
          </p:cNvPr>
          <p:cNvPicPr>
            <a:picLocks noChangeAspect="1"/>
          </p:cNvPicPr>
          <p:nvPr/>
        </p:nvPicPr>
        <p:blipFill>
          <a:blip r:embed="rId5"/>
          <a:stretch>
            <a:fillRect/>
          </a:stretch>
        </p:blipFill>
        <p:spPr>
          <a:xfrm>
            <a:off x="12409257" y="3672037"/>
            <a:ext cx="2055726" cy="2880000"/>
          </a:xfrm>
          <a:prstGeom prst="rect">
            <a:avLst/>
          </a:prstGeom>
        </p:spPr>
      </p:pic>
      <p:pic>
        <p:nvPicPr>
          <p:cNvPr id="4" name="图片 3">
            <a:extLst>
              <a:ext uri="{FF2B5EF4-FFF2-40B4-BE49-F238E27FC236}">
                <a16:creationId xmlns:a16="http://schemas.microsoft.com/office/drawing/2014/main" id="{947BFF46-7F40-2E3C-D4A3-3E1E708437AA}"/>
              </a:ext>
            </a:extLst>
          </p:cNvPr>
          <p:cNvPicPr>
            <a:picLocks noChangeAspect="1"/>
          </p:cNvPicPr>
          <p:nvPr/>
        </p:nvPicPr>
        <p:blipFill>
          <a:blip r:embed="rId6"/>
          <a:stretch>
            <a:fillRect/>
          </a:stretch>
        </p:blipFill>
        <p:spPr>
          <a:xfrm>
            <a:off x="7992000" y="3679673"/>
            <a:ext cx="2304000" cy="2880000"/>
          </a:xfrm>
          <a:prstGeom prst="rect">
            <a:avLst/>
          </a:prstGeom>
        </p:spPr>
      </p:pic>
    </p:spTree>
    <p:extLst>
      <p:ext uri="{BB962C8B-B14F-4D97-AF65-F5344CB8AC3E}">
        <p14:creationId xmlns:p14="http://schemas.microsoft.com/office/powerpoint/2010/main" val="2676872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05B283E-45C5-B14D-9CB6-CD16E0C8ABAE}"/>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EXPECTED RESULTS</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文本框 2">
            <a:extLst>
              <a:ext uri="{FF2B5EF4-FFF2-40B4-BE49-F238E27FC236}">
                <a16:creationId xmlns:a16="http://schemas.microsoft.com/office/drawing/2014/main" id="{275B55DE-E592-6692-0526-6E128A41B03E}"/>
              </a:ext>
            </a:extLst>
          </p:cNvPr>
          <p:cNvSpPr txBox="1"/>
          <p:nvPr/>
        </p:nvSpPr>
        <p:spPr>
          <a:xfrm>
            <a:off x="1008358" y="2015464"/>
            <a:ext cx="17279642" cy="138499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1. N</a:t>
            </a:r>
            <a:r>
              <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o significant difference will be found in the participants' scores on PANAS before the two experiments.</a:t>
            </a:r>
          </a:p>
          <a:p>
            <a:pPr marR="0" lvl="0" algn="l" defTabSz="914400" rtl="0" eaLnBrk="1" fontAlgn="auto" latinLnBrk="0" hangingPunct="1">
              <a:lnSpc>
                <a:spcPct val="100000"/>
              </a:lnSpc>
              <a:spcBef>
                <a:spcPts val="0"/>
              </a:spcBef>
              <a:spcAft>
                <a:spcPts val="0"/>
              </a:spcAft>
              <a:buClrTx/>
              <a:buSzTx/>
              <a:tabLst/>
              <a:defRPr/>
            </a:pPr>
            <a:endPar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2. R</a:t>
            </a:r>
            <a:r>
              <a:rPr kumimoji="0" lang="en-US" altLang="zh-CN" sz="2800" b="1" u="none" strike="noStrike" kern="1200" cap="none" spc="0" normalizeH="0" baseline="0" noProof="0" err="1">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atings</a:t>
            </a:r>
            <a:r>
              <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rPr>
              <a:t> of anger, disgust, happiness:</a:t>
            </a:r>
          </a:p>
        </p:txBody>
      </p:sp>
      <p:graphicFrame>
        <p:nvGraphicFramePr>
          <p:cNvPr id="7" name="图表 6">
            <a:extLst>
              <a:ext uri="{FF2B5EF4-FFF2-40B4-BE49-F238E27FC236}">
                <a16:creationId xmlns:a16="http://schemas.microsoft.com/office/drawing/2014/main" id="{6761B6A0-7282-B0E6-7E4E-F4F49C216DFE}"/>
              </a:ext>
            </a:extLst>
          </p:cNvPr>
          <p:cNvGraphicFramePr/>
          <p:nvPr/>
        </p:nvGraphicFramePr>
        <p:xfrm>
          <a:off x="1862527" y="4056799"/>
          <a:ext cx="6929695" cy="48685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a:extLst>
              <a:ext uri="{FF2B5EF4-FFF2-40B4-BE49-F238E27FC236}">
                <a16:creationId xmlns:a16="http://schemas.microsoft.com/office/drawing/2014/main" id="{5E2D76C5-D619-5B36-5959-B3D3D0696CD1}"/>
              </a:ext>
            </a:extLst>
          </p:cNvPr>
          <p:cNvGraphicFramePr/>
          <p:nvPr/>
        </p:nvGraphicFramePr>
        <p:xfrm>
          <a:off x="9495778" y="4056799"/>
          <a:ext cx="6929695" cy="4868540"/>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本框 9">
            <a:extLst>
              <a:ext uri="{FF2B5EF4-FFF2-40B4-BE49-F238E27FC236}">
                <a16:creationId xmlns:a16="http://schemas.microsoft.com/office/drawing/2014/main" id="{6684A4F3-1C4E-679C-66C5-358CC04EF700}"/>
              </a:ext>
            </a:extLst>
          </p:cNvPr>
          <p:cNvSpPr txBox="1"/>
          <p:nvPr/>
        </p:nvSpPr>
        <p:spPr>
          <a:xfrm>
            <a:off x="4770783" y="4056799"/>
            <a:ext cx="1545359" cy="369332"/>
          </a:xfrm>
          <a:prstGeom prst="rect">
            <a:avLst/>
          </a:prstGeom>
          <a:noFill/>
        </p:spPr>
        <p:txBody>
          <a:bodyPr wrap="none" rtlCol="0">
            <a:spAutoFit/>
          </a:bodyPr>
          <a:lstStyle/>
          <a:p>
            <a:r>
              <a:rPr lang="en-US" altLang="zh-CN" b="1"/>
              <a:t>Anger/Disgust</a:t>
            </a:r>
            <a:endParaRPr lang="zh-CN" altLang="en-US" b="1"/>
          </a:p>
        </p:txBody>
      </p:sp>
      <p:sp>
        <p:nvSpPr>
          <p:cNvPr id="11" name="文本框 10">
            <a:extLst>
              <a:ext uri="{FF2B5EF4-FFF2-40B4-BE49-F238E27FC236}">
                <a16:creationId xmlns:a16="http://schemas.microsoft.com/office/drawing/2014/main" id="{7A00C30B-FBC3-6878-12E2-DBBCBFFF1A39}"/>
              </a:ext>
            </a:extLst>
          </p:cNvPr>
          <p:cNvSpPr txBox="1"/>
          <p:nvPr/>
        </p:nvSpPr>
        <p:spPr>
          <a:xfrm>
            <a:off x="12187945" y="4056799"/>
            <a:ext cx="1168910" cy="369332"/>
          </a:xfrm>
          <a:prstGeom prst="rect">
            <a:avLst/>
          </a:prstGeom>
          <a:noFill/>
        </p:spPr>
        <p:txBody>
          <a:bodyPr wrap="none" rtlCol="0">
            <a:spAutoFit/>
          </a:bodyPr>
          <a:lstStyle/>
          <a:p>
            <a:r>
              <a:rPr lang="en-US" altLang="zh-CN" b="1"/>
              <a:t>Happiness</a:t>
            </a:r>
            <a:endParaRPr lang="zh-CN" altLang="en-US" b="1"/>
          </a:p>
        </p:txBody>
      </p:sp>
    </p:spTree>
    <p:extLst>
      <p:ext uri="{BB962C8B-B14F-4D97-AF65-F5344CB8AC3E}">
        <p14:creationId xmlns:p14="http://schemas.microsoft.com/office/powerpoint/2010/main" val="160065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图表 21">
            <a:extLst>
              <a:ext uri="{FF2B5EF4-FFF2-40B4-BE49-F238E27FC236}">
                <a16:creationId xmlns:a16="http://schemas.microsoft.com/office/drawing/2014/main" id="{F6AA7F9B-5D25-CAB7-5315-643DA5B5003D}"/>
              </a:ext>
            </a:extLst>
          </p:cNvPr>
          <p:cNvGraphicFramePr/>
          <p:nvPr>
            <p:extLst>
              <p:ext uri="{D42A27DB-BD31-4B8C-83A1-F6EECF244321}">
                <p14:modId xmlns:p14="http://schemas.microsoft.com/office/powerpoint/2010/main" val="3839231857"/>
              </p:ext>
            </p:extLst>
          </p:nvPr>
        </p:nvGraphicFramePr>
        <p:xfrm>
          <a:off x="9495522" y="4056799"/>
          <a:ext cx="6929695" cy="4868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2">
            <a:extLst>
              <a:ext uri="{FF2B5EF4-FFF2-40B4-BE49-F238E27FC236}">
                <a16:creationId xmlns:a16="http://schemas.microsoft.com/office/drawing/2014/main" id="{F05B283E-45C5-B14D-9CB6-CD16E0C8ABAE}"/>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EXPECTED RESULTS</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4"/>
          <a:stretch>
            <a:fillRect/>
          </a:stretch>
        </p:blipFill>
        <p:spPr>
          <a:xfrm>
            <a:off x="12495260" y="383596"/>
            <a:ext cx="5400000" cy="790862"/>
          </a:xfrm>
          <a:prstGeom prst="rect">
            <a:avLst/>
          </a:prstGeom>
        </p:spPr>
      </p:pic>
      <p:sp>
        <p:nvSpPr>
          <p:cNvPr id="3" name="文本框 2">
            <a:extLst>
              <a:ext uri="{FF2B5EF4-FFF2-40B4-BE49-F238E27FC236}">
                <a16:creationId xmlns:a16="http://schemas.microsoft.com/office/drawing/2014/main" id="{275B55DE-E592-6692-0526-6E128A41B03E}"/>
              </a:ext>
            </a:extLst>
          </p:cNvPr>
          <p:cNvSpPr txBox="1"/>
          <p:nvPr/>
        </p:nvSpPr>
        <p:spPr>
          <a:xfrm>
            <a:off x="1008358" y="2015464"/>
            <a:ext cx="17279642"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a:solidFill>
                  <a:prstClr val="black"/>
                </a:solidFill>
                <a:latin typeface="Calibri Light" panose="020F0302020204030204" pitchFamily="34" charset="0"/>
                <a:ea typeface="宋体" panose="02010600030101010101" pitchFamily="2" charset="-122"/>
                <a:cs typeface="Calibri Light" panose="020F0302020204030204" pitchFamily="34" charset="0"/>
              </a:rPr>
              <a:t>3. Moral permissibility and willingness to punish: </a:t>
            </a:r>
            <a:endParaRPr kumimoji="0" lang="en-US" altLang="zh-CN" sz="2800" b="1" u="none" strike="noStrike" kern="1200" cap="none" spc="0" normalizeH="0" baseline="0" noProof="0">
              <a:ln>
                <a:noFill/>
              </a:ln>
              <a:solidFill>
                <a:prstClr val="black"/>
              </a:solidFill>
              <a:effectLst/>
              <a:uLnTx/>
              <a:uFillTx/>
              <a:latin typeface="Calibri Light" panose="020F0302020204030204" pitchFamily="34" charset="0"/>
              <a:ea typeface="宋体" panose="02010600030101010101" pitchFamily="2" charset="-122"/>
              <a:cs typeface="Calibri Light" panose="020F0302020204030204" pitchFamily="34" charset="0"/>
            </a:endParaRPr>
          </a:p>
        </p:txBody>
      </p:sp>
      <p:graphicFrame>
        <p:nvGraphicFramePr>
          <p:cNvPr id="7" name="图表 6">
            <a:extLst>
              <a:ext uri="{FF2B5EF4-FFF2-40B4-BE49-F238E27FC236}">
                <a16:creationId xmlns:a16="http://schemas.microsoft.com/office/drawing/2014/main" id="{6761B6A0-7282-B0E6-7E4E-F4F49C216DFE}"/>
              </a:ext>
            </a:extLst>
          </p:cNvPr>
          <p:cNvGraphicFramePr/>
          <p:nvPr>
            <p:extLst>
              <p:ext uri="{D42A27DB-BD31-4B8C-83A1-F6EECF244321}">
                <p14:modId xmlns:p14="http://schemas.microsoft.com/office/powerpoint/2010/main" val="2657908217"/>
              </p:ext>
            </p:extLst>
          </p:nvPr>
        </p:nvGraphicFramePr>
        <p:xfrm>
          <a:off x="1862527" y="4056799"/>
          <a:ext cx="6929695" cy="4868540"/>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本框 9">
            <a:extLst>
              <a:ext uri="{FF2B5EF4-FFF2-40B4-BE49-F238E27FC236}">
                <a16:creationId xmlns:a16="http://schemas.microsoft.com/office/drawing/2014/main" id="{6684A4F3-1C4E-679C-66C5-358CC04EF700}"/>
              </a:ext>
            </a:extLst>
          </p:cNvPr>
          <p:cNvSpPr txBox="1"/>
          <p:nvPr/>
        </p:nvSpPr>
        <p:spPr>
          <a:xfrm>
            <a:off x="4770783" y="4056799"/>
            <a:ext cx="2093586" cy="369332"/>
          </a:xfrm>
          <a:prstGeom prst="rect">
            <a:avLst/>
          </a:prstGeom>
          <a:noFill/>
        </p:spPr>
        <p:txBody>
          <a:bodyPr wrap="none" rtlCol="0">
            <a:spAutoFit/>
          </a:bodyPr>
          <a:lstStyle/>
          <a:p>
            <a:r>
              <a:rPr lang="en-US" altLang="zh-CN" b="1"/>
              <a:t>Moral permissibility</a:t>
            </a:r>
            <a:endParaRPr lang="zh-CN" altLang="en-US" b="1"/>
          </a:p>
        </p:txBody>
      </p:sp>
      <p:sp>
        <p:nvSpPr>
          <p:cNvPr id="11" name="文本框 10">
            <a:extLst>
              <a:ext uri="{FF2B5EF4-FFF2-40B4-BE49-F238E27FC236}">
                <a16:creationId xmlns:a16="http://schemas.microsoft.com/office/drawing/2014/main" id="{7A00C30B-FBC3-6878-12E2-DBBCBFFF1A39}"/>
              </a:ext>
            </a:extLst>
          </p:cNvPr>
          <p:cNvSpPr txBox="1"/>
          <p:nvPr/>
        </p:nvSpPr>
        <p:spPr>
          <a:xfrm>
            <a:off x="12187945" y="4056799"/>
            <a:ext cx="2274341" cy="369332"/>
          </a:xfrm>
          <a:prstGeom prst="rect">
            <a:avLst/>
          </a:prstGeom>
          <a:noFill/>
        </p:spPr>
        <p:txBody>
          <a:bodyPr wrap="none" rtlCol="0">
            <a:spAutoFit/>
          </a:bodyPr>
          <a:lstStyle/>
          <a:p>
            <a:r>
              <a:rPr lang="en-US" altLang="zh-CN" b="1"/>
              <a:t>Willingness to punish </a:t>
            </a:r>
            <a:endParaRPr lang="zh-CN" altLang="en-US" b="1"/>
          </a:p>
        </p:txBody>
      </p:sp>
    </p:spTree>
    <p:extLst>
      <p:ext uri="{BB962C8B-B14F-4D97-AF65-F5344CB8AC3E}">
        <p14:creationId xmlns:p14="http://schemas.microsoft.com/office/powerpoint/2010/main" val="2799829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05B283E-45C5-B14D-9CB6-CD16E0C8ABAE}"/>
              </a:ext>
            </a:extLst>
          </p:cNvPr>
          <p:cNvSpPr txBox="1"/>
          <p:nvPr/>
        </p:nvSpPr>
        <p:spPr>
          <a:xfrm>
            <a:off x="609600" y="394264"/>
            <a:ext cx="9733405" cy="1020279"/>
          </a:xfrm>
          <a:prstGeom prst="rect">
            <a:avLst/>
          </a:prstGeom>
        </p:spPr>
        <p:txBody>
          <a:bodyPr lIns="0" tIns="0" rIns="0" bIns="0" rtlCol="0" anchor="t">
            <a:spAutoFit/>
          </a:bodyPr>
          <a:lstStyle/>
          <a:p>
            <a:pPr>
              <a:lnSpc>
                <a:spcPts val="8499"/>
              </a:lnSpc>
            </a:pPr>
            <a:r>
              <a:rPr lang="en-US" sz="6000">
                <a:solidFill>
                  <a:srgbClr val="1B131B"/>
                </a:solidFill>
                <a:latin typeface="Codec Pro Bold"/>
              </a:rPr>
              <a:t>SCHEDULE</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graphicFrame>
        <p:nvGraphicFramePr>
          <p:cNvPr id="5" name="图示 4">
            <a:extLst>
              <a:ext uri="{FF2B5EF4-FFF2-40B4-BE49-F238E27FC236}">
                <a16:creationId xmlns:a16="http://schemas.microsoft.com/office/drawing/2014/main" id="{51A0BF4B-E9A5-0A10-521D-FE3A0318394C}"/>
              </a:ext>
            </a:extLst>
          </p:cNvPr>
          <p:cNvGraphicFramePr/>
          <p:nvPr>
            <p:extLst>
              <p:ext uri="{D42A27DB-BD31-4B8C-83A1-F6EECF244321}">
                <p14:modId xmlns:p14="http://schemas.microsoft.com/office/powerpoint/2010/main" val="677045861"/>
              </p:ext>
            </p:extLst>
          </p:nvPr>
        </p:nvGraphicFramePr>
        <p:xfrm>
          <a:off x="1325120" y="3111500"/>
          <a:ext cx="16021050" cy="4063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8897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DDBD9B-7608-F2FE-CFEE-A9CA47337E34}"/>
              </a:ext>
            </a:extLst>
          </p:cNvPr>
          <p:cNvSpPr txBox="1"/>
          <p:nvPr/>
        </p:nvSpPr>
        <p:spPr>
          <a:xfrm>
            <a:off x="609600" y="394264"/>
            <a:ext cx="9733405" cy="1036502"/>
          </a:xfrm>
          <a:prstGeom prst="rect">
            <a:avLst/>
          </a:prstGeom>
        </p:spPr>
        <p:txBody>
          <a:bodyPr lIns="0" tIns="0" rIns="0" bIns="0" rtlCol="0" anchor="t">
            <a:spAutoFit/>
          </a:bodyPr>
          <a:lstStyle/>
          <a:p>
            <a:pPr>
              <a:lnSpc>
                <a:spcPts val="8499"/>
              </a:lnSpc>
            </a:pPr>
            <a:r>
              <a:rPr lang="en-US" sz="6000">
                <a:solidFill>
                  <a:srgbClr val="1B131B"/>
                </a:solidFill>
                <a:latin typeface="Codec Pro Bold"/>
              </a:rPr>
              <a:t>References</a:t>
            </a:r>
            <a:endParaRPr lang="en-US" sz="1100">
              <a:solidFill>
                <a:srgbClr val="000000"/>
              </a:solidFill>
              <a:latin typeface="Calibri"/>
              <a:cs typeface="Calibri"/>
            </a:endParaRP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A81FDD7C-5AC7-1DB9-AF83-B899E7080723}"/>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5" name="TextBox 4">
            <a:extLst>
              <a:ext uri="{FF2B5EF4-FFF2-40B4-BE49-F238E27FC236}">
                <a16:creationId xmlns:a16="http://schemas.microsoft.com/office/drawing/2014/main" id="{F925D6C0-63E4-B931-8530-A8CF948FEB6E}"/>
              </a:ext>
            </a:extLst>
          </p:cNvPr>
          <p:cNvSpPr txBox="1"/>
          <p:nvPr/>
        </p:nvSpPr>
        <p:spPr>
          <a:xfrm>
            <a:off x="746449" y="1494675"/>
            <a:ext cx="16328571" cy="8309967"/>
          </a:xfrm>
          <a:prstGeom prst="rect">
            <a:avLst/>
          </a:prstGeom>
          <a:noFill/>
        </p:spPr>
        <p:txBody>
          <a:bodyPr wrap="square" lIns="91440" tIns="45720" rIns="91440" bIns="45720" rtlCol="0" anchor="t">
            <a:spAutoFit/>
          </a:bodyPr>
          <a:lstStyle/>
          <a:p>
            <a:pPr marL="536575" indent="-536575"/>
            <a:r>
              <a:rPr lang="en-MO"/>
              <a:t>Arnsten, A. F. T. (2009). Stress signalling pathways that impair prefrontal cortex structure and function. </a:t>
            </a:r>
            <a:r>
              <a:rPr lang="en-MO" i="1"/>
              <a:t>Nature Reviews Neuroscience, 10</a:t>
            </a:r>
            <a:r>
              <a:rPr lang="en-MO"/>
              <a:t>(6), 410-422. https://doi.org/10.1038/nrn2648</a:t>
            </a:r>
          </a:p>
          <a:p>
            <a:pPr marL="536575" indent="-536575"/>
            <a:r>
              <a:rPr lang="en-MO"/>
              <a:t>Bland, A. R., Roiser, J. P., Mehta, M. A., Schei, T., Boland, H., Campbell-Meiklejohn, D. K., Emsley, R. A., Munafo, M. R., Penton-Voak, I. S., Seara-Cardoso, A., Viding, E., Voon, V., Sahakian, B. J., Robbins, T. W., &amp; Elliot, R. (2016). Emoticom: a neuropsychological test battery to evaluate emotion, motivation, impulsivity, and social cognition. </a:t>
            </a:r>
            <a:r>
              <a:rPr lang="en-MO" i="1"/>
              <a:t>Frontiers in Behavioral Neuroscience, 10</a:t>
            </a:r>
            <a:r>
              <a:rPr lang="en-MO"/>
              <a:t>(25). https://doi.org/10.3389/fnbeh.2016.00025</a:t>
            </a:r>
            <a:endParaRPr lang="en-MO">
              <a:cs typeface="Calibri"/>
            </a:endParaRPr>
          </a:p>
          <a:p>
            <a:pPr marL="536575" indent="-536575"/>
            <a:r>
              <a:rPr lang="en-MO"/>
              <a:t>Bland, A. R., Schei, T., Roiser, J. P., Mehta, M. A., Zahn, R., Seara-Cardoso, A., Viding, E., Sahakian, B. J., Robbins, T. W., &amp; Elliott, R. (2020). Agency a</a:t>
            </a:r>
            <a:r>
              <a:rPr lang="en-US" err="1"/>
              <a:t>nd</a:t>
            </a:r>
            <a:r>
              <a:rPr lang="en-MO"/>
              <a:t> intentionally-dependent expreiences of moral emotions. </a:t>
            </a:r>
            <a:r>
              <a:rPr lang="en-MO" i="1"/>
              <a:t>Personality and Individual Differences, 164</a:t>
            </a:r>
            <a:r>
              <a:rPr lang="en-MO"/>
              <a:t>, 110125. https://doi.org/10.1016/j.paid.2020.110125</a:t>
            </a:r>
            <a:endParaRPr lang="en-MO">
              <a:cs typeface="Calibri"/>
            </a:endParaRPr>
          </a:p>
          <a:p>
            <a:pPr marL="536575" indent="-536575"/>
            <a:r>
              <a:rPr lang="en-US">
                <a:cs typeface="Times New Roman"/>
              </a:rPr>
              <a:t>Carter, R. M., Bowling, D. L., </a:t>
            </a:r>
            <a:r>
              <a:rPr lang="en-US" err="1">
                <a:cs typeface="Times New Roman"/>
              </a:rPr>
              <a:t>Reeck</a:t>
            </a:r>
            <a:r>
              <a:rPr lang="en-US">
                <a:cs typeface="Times New Roman"/>
              </a:rPr>
              <a:t>, C., &amp; </a:t>
            </a:r>
            <a:r>
              <a:rPr lang="en-US" err="1">
                <a:cs typeface="Times New Roman"/>
              </a:rPr>
              <a:t>Huettel</a:t>
            </a:r>
            <a:r>
              <a:rPr lang="en-US">
                <a:cs typeface="Times New Roman"/>
              </a:rPr>
              <a:t>, S. A. (2012). A distinct role of the temporal-parietal junction in predicting socially guided decisions. </a:t>
            </a:r>
            <a:r>
              <a:rPr lang="en-US" i="1">
                <a:cs typeface="Times New Roman"/>
              </a:rPr>
              <a:t>Science, 337</a:t>
            </a:r>
            <a:r>
              <a:rPr lang="en-US">
                <a:cs typeface="Times New Roman"/>
              </a:rPr>
              <a:t>(6090), 109-111. https://</a:t>
            </a:r>
            <a:r>
              <a:rPr lang="en-US" err="1">
                <a:cs typeface="Times New Roman"/>
              </a:rPr>
              <a:t>doi.org</a:t>
            </a:r>
            <a:r>
              <a:rPr lang="en-US">
                <a:cs typeface="Times New Roman"/>
              </a:rPr>
              <a:t>/10.1126/science.1219681</a:t>
            </a:r>
            <a:endParaRPr lang="en-US">
              <a:cs typeface="Calibri Light"/>
            </a:endParaRPr>
          </a:p>
          <a:p>
            <a:pPr algn="l"/>
            <a:r>
              <a:rPr lang="en-US"/>
              <a:t>Darwin, C. (1872/1965). The Expression of the Emotions in Man and Animals. Chicago, IL: University of Chicago.</a:t>
            </a:r>
            <a:endParaRPr lang="en-MO"/>
          </a:p>
          <a:p>
            <a:pPr marL="536575" indent="-536575"/>
            <a:r>
              <a:rPr lang="en-MO"/>
              <a:t>Etkin, A., Egner, T., &amp; Kalisch, R. (2011). Emotional preocessing in anterior cingulate and medial prefrontla cortex. </a:t>
            </a:r>
            <a:r>
              <a:rPr lang="en-MO" i="1"/>
              <a:t>Trends in Cognitive Sciences, 15</a:t>
            </a:r>
            <a:r>
              <a:rPr lang="en-MO"/>
              <a:t>(2), 85-93. https://doi.org/10.1016/j.tics.2010.11.004</a:t>
            </a:r>
          </a:p>
          <a:p>
            <a:pPr marL="536575" indent="-536575"/>
            <a:r>
              <a:rPr lang="en-MO"/>
              <a:t>Gan, T., Li, W., Tang, H., Lu, X., Li, X., Liu, C., &amp; Luo, Y. (2013). Exciting the right temporo-parietal junction with transcranial direct current stimulation influences moral intention processing. </a:t>
            </a:r>
            <a:r>
              <a:rPr lang="en-MO" i="1"/>
              <a:t>Acta Psychologica Sinica, 45</a:t>
            </a:r>
            <a:r>
              <a:rPr lang="en-MO"/>
              <a:t>(9), 1009-1014.</a:t>
            </a:r>
          </a:p>
          <a:p>
            <a:pPr marL="536575" indent="-536575"/>
            <a:r>
              <a:rPr lang="en-MO"/>
              <a:t>Jin, W.,&amp;  Peng, M. (2021). The effects of social perception on moral judgement. </a:t>
            </a:r>
            <a:r>
              <a:rPr lang="en-MO" i="1"/>
              <a:t>Frontiers in Psychology, 11</a:t>
            </a:r>
            <a:r>
              <a:rPr lang="en-MO"/>
              <a:t>, 557216. https:..doi.org/10.3389/fpsyg.2020.557216</a:t>
            </a:r>
            <a:endParaRPr lang="en-MO">
              <a:cs typeface="Calibri"/>
            </a:endParaRPr>
          </a:p>
          <a:p>
            <a:pPr marL="536575" indent="-536575"/>
            <a:r>
              <a:rPr lang="en-MO"/>
              <a:t>Mitchell, J. P., Banaji, M. R., &amp; Macrae, C. N. (2005). The link between social cognition and self-referential thought in the medial prefrontal cortex. </a:t>
            </a:r>
            <a:r>
              <a:rPr lang="en-MO" i="1"/>
              <a:t>Journal of Cognitive Neuroscience, 17</a:t>
            </a:r>
            <a:r>
              <a:rPr lang="en-MO"/>
              <a:t>(8), 1306-1315. https://doi.org/10.1162/0898929055002418</a:t>
            </a:r>
          </a:p>
          <a:p>
            <a:pPr marL="536575" indent="-536575"/>
            <a:r>
              <a:rPr lang="en-MO"/>
              <a:t>Pohling, R., Diessner, R., &amp; Strobel, A. (2018). The role of gratitude and moral elevation in moral identity development. </a:t>
            </a:r>
            <a:r>
              <a:rPr lang="en-MO" i="1"/>
              <a:t>Internation of Behavioral Development, 42</a:t>
            </a:r>
            <a:r>
              <a:rPr lang="en-MO"/>
              <a:t>(2), 405-415. https://doi.org/10.1177/0165025417727874</a:t>
            </a:r>
            <a:endParaRPr lang="en-MO">
              <a:cs typeface="Calibri"/>
            </a:endParaRPr>
          </a:p>
          <a:p>
            <a:pPr marL="536575" indent="-536575"/>
            <a:r>
              <a:rPr lang="en-MO"/>
              <a:t>Siddiqui, S. V., Chatterjee, U., Kumar, D., Siddiqui, A., &amp; Goyal, N. (2008). Neuropsychology of prefrontal cortex. </a:t>
            </a:r>
            <a:r>
              <a:rPr lang="en-MO" i="1"/>
              <a:t>Indian Journal of Psychiatry, 50</a:t>
            </a:r>
            <a:r>
              <a:rPr lang="en-MO"/>
              <a:t>(3), 202-208. https://10.4103/0019-5545.43634</a:t>
            </a:r>
            <a:endParaRPr lang="en-MO">
              <a:cs typeface="Calibri"/>
            </a:endParaRPr>
          </a:p>
          <a:p>
            <a:pPr marL="536575" indent="-536575"/>
            <a:r>
              <a:rPr lang="en-MO"/>
              <a:t>Tangney, J. P., Stuewig, J., &amp; Mashek, D. J. (2007). Moral emotions and moral behavior. </a:t>
            </a:r>
            <a:r>
              <a:rPr lang="en-MO" i="1"/>
              <a:t> Annual Review of Psychology, 58</a:t>
            </a:r>
            <a:r>
              <a:rPr lang="en-MO"/>
              <a:t>, 345-372. https://doi.org/10.1146/annurev.psych.56.091103.070145</a:t>
            </a:r>
            <a:endParaRPr lang="en-MO">
              <a:cs typeface="Calibri"/>
            </a:endParaRPr>
          </a:p>
          <a:p>
            <a:pPr marL="536575" indent="-536575"/>
            <a:r>
              <a:rPr lang="en-US"/>
              <a:t>Van de Vyver, J., &amp; Abrams, D. (2017). Is moral elevation an approach-oriented emotion? </a:t>
            </a:r>
            <a:r>
              <a:rPr lang="en-US" i="1"/>
              <a:t>The Journal of Positive Psychology, 12</a:t>
            </a:r>
            <a:r>
              <a:rPr lang="en-US"/>
              <a:t>(2), 178-185. https://</a:t>
            </a:r>
            <a:r>
              <a:rPr lang="en-US" err="1"/>
              <a:t>doi.org</a:t>
            </a:r>
            <a:r>
              <a:rPr lang="en-US"/>
              <a:t>/10.1080/17439760.2016.1163410</a:t>
            </a:r>
            <a:endParaRPr lang="en-US">
              <a:cs typeface="Calibri"/>
            </a:endParaRPr>
          </a:p>
          <a:p>
            <a:pPr marL="536575" indent="-536575"/>
            <a:r>
              <a:rPr lang="en-US"/>
              <a:t>Warburton, E. C., &amp; Brown, M. W. (2010). Findings from animals concerning when interactions between perirhinal cortex, hippocampus and medial prefrontal cortex are necessary for recognition memory. </a:t>
            </a:r>
            <a:r>
              <a:rPr lang="en-US" i="1" err="1"/>
              <a:t>Neuropsychologia</a:t>
            </a:r>
            <a:r>
              <a:rPr lang="en-US" i="1"/>
              <a:t>, 48</a:t>
            </a:r>
            <a:r>
              <a:rPr lang="en-US"/>
              <a:t>(8), 2262-2272. https://</a:t>
            </a:r>
            <a:r>
              <a:rPr lang="en-US" err="1"/>
              <a:t>doi.org</a:t>
            </a:r>
            <a:r>
              <a:rPr lang="en-US"/>
              <a:t>/10.1016/j.neuropsychologica.2009.12.022</a:t>
            </a:r>
          </a:p>
          <a:p>
            <a:pPr marL="536575" indent="-536575"/>
            <a:r>
              <a:rPr lang="en-US"/>
              <a:t>Young, L., Cushman, F., Hauser, M., &amp; Saxe, R. (2007). The neural basis of the interaction between theory of mind and moral judgment. </a:t>
            </a:r>
            <a:r>
              <a:rPr lang="en-US" i="1"/>
              <a:t>Proceedings of the National Academy of Sciences</a:t>
            </a:r>
            <a:r>
              <a:rPr lang="en-US"/>
              <a:t>, </a:t>
            </a:r>
            <a:r>
              <a:rPr lang="en-US" i="1"/>
              <a:t>104</a:t>
            </a:r>
            <a:r>
              <a:rPr lang="en-US"/>
              <a:t>(20), 8235-8240.</a:t>
            </a:r>
            <a:endParaRPr lang="zh-CN" altLang="en-US"/>
          </a:p>
        </p:txBody>
      </p:sp>
    </p:spTree>
    <p:extLst>
      <p:ext uri="{BB962C8B-B14F-4D97-AF65-F5344CB8AC3E}">
        <p14:creationId xmlns:p14="http://schemas.microsoft.com/office/powerpoint/2010/main" val="238798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699" y="2310142"/>
            <a:ext cx="11881757" cy="1064394"/>
          </a:xfrm>
          <a:prstGeom prst="rect">
            <a:avLst/>
          </a:prstGeom>
        </p:spPr>
        <p:txBody>
          <a:bodyPr wrap="square" lIns="0" tIns="0" rIns="0" bIns="0" rtlCol="0" anchor="t">
            <a:spAutoFit/>
          </a:bodyPr>
          <a:lstStyle/>
          <a:p>
            <a:pPr>
              <a:lnSpc>
                <a:spcPts val="8250"/>
              </a:lnSpc>
            </a:pPr>
            <a:r>
              <a:rPr lang="en-US" sz="7500">
                <a:solidFill>
                  <a:srgbClr val="004AAD"/>
                </a:solidFill>
                <a:latin typeface="Codec Pro Bold"/>
              </a:rPr>
              <a:t>How do you define…</a:t>
            </a:r>
          </a:p>
        </p:txBody>
      </p:sp>
      <p:pic>
        <p:nvPicPr>
          <p:cNvPr id="6" name="Content Placeholder 4" descr="A black background with blue text&#10;&#10;Description automatically generated with low confidence">
            <a:extLst>
              <a:ext uri="{FF2B5EF4-FFF2-40B4-BE49-F238E27FC236}">
                <a16:creationId xmlns:a16="http://schemas.microsoft.com/office/drawing/2014/main" id="{D1F6FB69-0337-12E7-4CB6-B93BBDE969A7}"/>
              </a:ext>
            </a:extLst>
          </p:cNvPr>
          <p:cNvPicPr>
            <a:picLocks noChangeAspect="1"/>
          </p:cNvPicPr>
          <p:nvPr/>
        </p:nvPicPr>
        <p:blipFill>
          <a:blip r:embed="rId3"/>
          <a:stretch>
            <a:fillRect/>
          </a:stretch>
        </p:blipFill>
        <p:spPr>
          <a:xfrm>
            <a:off x="12495260" y="383596"/>
            <a:ext cx="5400000" cy="790862"/>
          </a:xfrm>
          <a:prstGeom prst="rect">
            <a:avLst/>
          </a:prstGeom>
        </p:spPr>
      </p:pic>
      <p:grpSp>
        <p:nvGrpSpPr>
          <p:cNvPr id="44" name="Group 43">
            <a:extLst>
              <a:ext uri="{FF2B5EF4-FFF2-40B4-BE49-F238E27FC236}">
                <a16:creationId xmlns:a16="http://schemas.microsoft.com/office/drawing/2014/main" id="{C6B0EAAD-5FF2-A875-216C-DB999CE081A4}"/>
              </a:ext>
            </a:extLst>
          </p:cNvPr>
          <p:cNvGrpSpPr/>
          <p:nvPr/>
        </p:nvGrpSpPr>
        <p:grpSpPr>
          <a:xfrm>
            <a:off x="2166360" y="4004207"/>
            <a:ext cx="13952232" cy="2418463"/>
            <a:chOff x="2172216" y="4101090"/>
            <a:chExt cx="13952232" cy="2418463"/>
          </a:xfrm>
        </p:grpSpPr>
        <p:sp>
          <p:nvSpPr>
            <p:cNvPr id="26" name="AutoShape 15">
              <a:extLst>
                <a:ext uri="{FF2B5EF4-FFF2-40B4-BE49-F238E27FC236}">
                  <a16:creationId xmlns:a16="http://schemas.microsoft.com/office/drawing/2014/main" id="{6F5842AE-8A51-8A5F-E9D0-47EB56BC28B6}"/>
                </a:ext>
              </a:extLst>
            </p:cNvPr>
            <p:cNvSpPr/>
            <p:nvPr/>
          </p:nvSpPr>
          <p:spPr>
            <a:xfrm>
              <a:off x="8782340" y="4866760"/>
              <a:ext cx="728437" cy="9525"/>
            </a:xfrm>
            <a:prstGeom prst="line">
              <a:avLst/>
            </a:prstGeom>
            <a:ln w="9525" cap="flat">
              <a:solidFill>
                <a:srgbClr val="FFFFFF"/>
              </a:solidFill>
              <a:prstDash val="solid"/>
              <a:headEnd type="none" w="sm" len="sm"/>
              <a:tailEnd type="none" w="sm" len="sm"/>
            </a:ln>
          </p:spPr>
          <p:txBody>
            <a:bodyPr/>
            <a:lstStyle/>
            <a:p>
              <a:endParaRPr lang="en-MO"/>
            </a:p>
          </p:txBody>
        </p:sp>
        <p:sp>
          <p:nvSpPr>
            <p:cNvPr id="27" name="TextBox 18">
              <a:extLst>
                <a:ext uri="{FF2B5EF4-FFF2-40B4-BE49-F238E27FC236}">
                  <a16:creationId xmlns:a16="http://schemas.microsoft.com/office/drawing/2014/main" id="{0D4A9167-1971-ACF5-66F4-901292268CAA}"/>
                </a:ext>
              </a:extLst>
            </p:cNvPr>
            <p:cNvSpPr txBox="1"/>
            <p:nvPr/>
          </p:nvSpPr>
          <p:spPr>
            <a:xfrm>
              <a:off x="2172216" y="5657779"/>
              <a:ext cx="5922000" cy="861774"/>
            </a:xfrm>
            <a:prstGeom prst="rect">
              <a:avLst/>
            </a:prstGeom>
          </p:spPr>
          <p:txBody>
            <a:bodyPr wrap="square" lIns="0" tIns="0" rIns="0" bIns="0" rtlCol="0" anchor="t">
              <a:spAutoFit/>
            </a:bodyPr>
            <a:lstStyle/>
            <a:p>
              <a:pPr algn="ctr"/>
              <a:r>
                <a:rPr lang="en-US" sz="2800">
                  <a:latin typeface="Calibri Light" panose="020F0302020204030204" pitchFamily="34" charset="0"/>
                  <a:cs typeface="Calibri Light" panose="020F0302020204030204" pitchFamily="34" charset="0"/>
                </a:rPr>
                <a:t>Separate discrete entities can be gathered on the face </a:t>
              </a:r>
              <a:endParaRPr lang="en-MO" sz="2800">
                <a:latin typeface="Calibri Light" panose="020F0302020204030204" pitchFamily="34" charset="0"/>
                <a:cs typeface="Calibri Light" panose="020F0302020204030204" pitchFamily="34" charset="0"/>
              </a:endParaRPr>
            </a:p>
          </p:txBody>
        </p:sp>
        <p:sp>
          <p:nvSpPr>
            <p:cNvPr id="28" name="TextBox 19">
              <a:extLst>
                <a:ext uri="{FF2B5EF4-FFF2-40B4-BE49-F238E27FC236}">
                  <a16:creationId xmlns:a16="http://schemas.microsoft.com/office/drawing/2014/main" id="{A2E35224-CD49-5B14-115A-8C3FBEE7A012}"/>
                </a:ext>
              </a:extLst>
            </p:cNvPr>
            <p:cNvSpPr txBox="1"/>
            <p:nvPr/>
          </p:nvSpPr>
          <p:spPr>
            <a:xfrm>
              <a:off x="10164003" y="5657779"/>
              <a:ext cx="5922001" cy="861774"/>
            </a:xfrm>
            <a:prstGeom prst="rect">
              <a:avLst/>
            </a:prstGeom>
          </p:spPr>
          <p:txBody>
            <a:bodyPr wrap="square" lIns="0" tIns="0" rIns="0" bIns="0" rtlCol="0" anchor="t">
              <a:spAutoFit/>
            </a:bodyPr>
            <a:lstStyle/>
            <a:p>
              <a:pPr algn="ctr"/>
              <a:r>
                <a:rPr lang="en-US" sz="2800">
                  <a:latin typeface="Calibri Light" panose="020F0302020204030204" pitchFamily="34" charset="0"/>
                  <a:cs typeface="Calibri Light" panose="020F0302020204030204" pitchFamily="34" charset="0"/>
                </a:rPr>
                <a:t>Involve the body in addition to the face; evolved by self-reflection and evaluation </a:t>
              </a:r>
              <a:endParaRPr lang="en-MO" sz="2800">
                <a:latin typeface="Calibri Light" panose="020F0302020204030204" pitchFamily="34" charset="0"/>
                <a:cs typeface="Calibri Light" panose="020F0302020204030204" pitchFamily="34" charset="0"/>
              </a:endParaRPr>
            </a:p>
          </p:txBody>
        </p:sp>
        <p:grpSp>
          <p:nvGrpSpPr>
            <p:cNvPr id="31" name="Group 30">
              <a:extLst>
                <a:ext uri="{FF2B5EF4-FFF2-40B4-BE49-F238E27FC236}">
                  <a16:creationId xmlns:a16="http://schemas.microsoft.com/office/drawing/2014/main" id="{CA0FF76E-9543-395D-B054-8D1B2221451F}"/>
                </a:ext>
              </a:extLst>
            </p:cNvPr>
            <p:cNvGrpSpPr/>
            <p:nvPr/>
          </p:nvGrpSpPr>
          <p:grpSpPr>
            <a:xfrm>
              <a:off x="2172216" y="4101090"/>
              <a:ext cx="5925048" cy="1306254"/>
              <a:chOff x="-1943869" y="3598268"/>
              <a:chExt cx="5925048" cy="1306254"/>
            </a:xfrm>
          </p:grpSpPr>
          <p:sp>
            <p:nvSpPr>
              <p:cNvPr id="32" name="Rounded Rectangle 31">
                <a:extLst>
                  <a:ext uri="{FF2B5EF4-FFF2-40B4-BE49-F238E27FC236}">
                    <a16:creationId xmlns:a16="http://schemas.microsoft.com/office/drawing/2014/main" id="{B7F602C4-38BA-BE81-875D-D79CE8EF8B01}"/>
                  </a:ext>
                </a:extLst>
              </p:cNvPr>
              <p:cNvSpPr/>
              <p:nvPr/>
            </p:nvSpPr>
            <p:spPr>
              <a:xfrm>
                <a:off x="-1943869" y="3775359"/>
                <a:ext cx="5922000" cy="952072"/>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O"/>
              </a:p>
            </p:txBody>
          </p:sp>
          <p:sp>
            <p:nvSpPr>
              <p:cNvPr id="33" name="TextBox 5">
                <a:extLst>
                  <a:ext uri="{FF2B5EF4-FFF2-40B4-BE49-F238E27FC236}">
                    <a16:creationId xmlns:a16="http://schemas.microsoft.com/office/drawing/2014/main" id="{DF304199-3F5F-6E90-FDE4-F1FCFCD3D425}"/>
                  </a:ext>
                </a:extLst>
              </p:cNvPr>
              <p:cNvSpPr txBox="1"/>
              <p:nvPr/>
            </p:nvSpPr>
            <p:spPr>
              <a:xfrm>
                <a:off x="-1940821" y="3598268"/>
                <a:ext cx="5922000" cy="1306254"/>
              </a:xfrm>
              <a:prstGeom prst="rect">
                <a:avLst/>
              </a:prstGeom>
            </p:spPr>
            <p:txBody>
              <a:bodyPr lIns="254000" tIns="254000" rIns="254000" bIns="254000" rtlCol="0" anchor="ctr"/>
              <a:lstStyle/>
              <a:p>
                <a:pPr algn="ctr">
                  <a:lnSpc>
                    <a:spcPts val="3499"/>
                  </a:lnSpc>
                </a:pPr>
                <a:r>
                  <a:rPr lang="en-US" sz="3200" b="1">
                    <a:solidFill>
                      <a:schemeClr val="bg1"/>
                    </a:solidFill>
                    <a:latin typeface="Codec Pro Bold"/>
                  </a:rPr>
                  <a:t>Emotions ?</a:t>
                </a:r>
              </a:p>
            </p:txBody>
          </p:sp>
        </p:grpSp>
        <p:grpSp>
          <p:nvGrpSpPr>
            <p:cNvPr id="34" name="Group 33">
              <a:extLst>
                <a:ext uri="{FF2B5EF4-FFF2-40B4-BE49-F238E27FC236}">
                  <a16:creationId xmlns:a16="http://schemas.microsoft.com/office/drawing/2014/main" id="{75C0E768-55EE-DE13-4C9F-38FFA098E9CE}"/>
                </a:ext>
              </a:extLst>
            </p:cNvPr>
            <p:cNvGrpSpPr/>
            <p:nvPr/>
          </p:nvGrpSpPr>
          <p:grpSpPr>
            <a:xfrm>
              <a:off x="10203006" y="4101090"/>
              <a:ext cx="5921442" cy="1306254"/>
              <a:chOff x="1964901" y="3598268"/>
              <a:chExt cx="5921442" cy="1306254"/>
            </a:xfrm>
          </p:grpSpPr>
          <p:sp>
            <p:nvSpPr>
              <p:cNvPr id="35" name="Rounded Rectangle 34">
                <a:extLst>
                  <a:ext uri="{FF2B5EF4-FFF2-40B4-BE49-F238E27FC236}">
                    <a16:creationId xmlns:a16="http://schemas.microsoft.com/office/drawing/2014/main" id="{D4A96182-2606-8C2B-F753-65146F9D047C}"/>
                  </a:ext>
                </a:extLst>
              </p:cNvPr>
              <p:cNvSpPr/>
              <p:nvPr/>
            </p:nvSpPr>
            <p:spPr>
              <a:xfrm>
                <a:off x="1964901" y="3775359"/>
                <a:ext cx="5915346" cy="952072"/>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O"/>
              </a:p>
            </p:txBody>
          </p:sp>
          <p:sp>
            <p:nvSpPr>
              <p:cNvPr id="36" name="TextBox 5">
                <a:extLst>
                  <a:ext uri="{FF2B5EF4-FFF2-40B4-BE49-F238E27FC236}">
                    <a16:creationId xmlns:a16="http://schemas.microsoft.com/office/drawing/2014/main" id="{C7E69422-BEE0-ABE1-7802-A7A552F62C72}"/>
                  </a:ext>
                </a:extLst>
              </p:cNvPr>
              <p:cNvSpPr txBox="1"/>
              <p:nvPr/>
            </p:nvSpPr>
            <p:spPr>
              <a:xfrm>
                <a:off x="1970997" y="3598268"/>
                <a:ext cx="5915346" cy="1306254"/>
              </a:xfrm>
              <a:prstGeom prst="rect">
                <a:avLst/>
              </a:prstGeom>
            </p:spPr>
            <p:txBody>
              <a:bodyPr lIns="254000" tIns="254000" rIns="254000" bIns="254000" rtlCol="0" anchor="ctr"/>
              <a:lstStyle/>
              <a:p>
                <a:pPr algn="ctr">
                  <a:lnSpc>
                    <a:spcPts val="3499"/>
                  </a:lnSpc>
                </a:pPr>
                <a:r>
                  <a:rPr lang="en-US" sz="3200">
                    <a:solidFill>
                      <a:schemeClr val="bg1"/>
                    </a:solidFill>
                    <a:latin typeface="Codec Pro Bold"/>
                  </a:rPr>
                  <a:t>Self-Conscious Emotions ?</a:t>
                </a:r>
              </a:p>
            </p:txBody>
          </p:sp>
        </p:grpSp>
      </p:grpSp>
      <p:sp>
        <p:nvSpPr>
          <p:cNvPr id="45" name="TextBox 44">
            <a:extLst>
              <a:ext uri="{FF2B5EF4-FFF2-40B4-BE49-F238E27FC236}">
                <a16:creationId xmlns:a16="http://schemas.microsoft.com/office/drawing/2014/main" id="{7ADE049B-3D57-5ED9-15C8-3E24248A2731}"/>
              </a:ext>
            </a:extLst>
          </p:cNvPr>
          <p:cNvSpPr txBox="1"/>
          <p:nvPr/>
        </p:nvSpPr>
        <p:spPr>
          <a:xfrm>
            <a:off x="9813471" y="9718738"/>
            <a:ext cx="8293500" cy="369332"/>
          </a:xfrm>
          <a:prstGeom prst="rect">
            <a:avLst/>
          </a:prstGeom>
          <a:noFill/>
        </p:spPr>
        <p:txBody>
          <a:bodyPr wrap="square" rtlCol="0">
            <a:spAutoFit/>
          </a:bodyPr>
          <a:lstStyle/>
          <a:p>
            <a:pPr algn="r"/>
            <a:r>
              <a:rPr lang="en-MO"/>
              <a:t>(Darwin, 1872/1965; Tangney et al., 2007)</a:t>
            </a:r>
          </a:p>
        </p:txBody>
      </p:sp>
    </p:spTree>
    <p:extLst>
      <p:ext uri="{BB962C8B-B14F-4D97-AF65-F5344CB8AC3E}">
        <p14:creationId xmlns:p14="http://schemas.microsoft.com/office/powerpoint/2010/main" val="107617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black background with blue text&#10;&#10;Description automatically generated with low confidence">
            <a:extLst>
              <a:ext uri="{FF2B5EF4-FFF2-40B4-BE49-F238E27FC236}">
                <a16:creationId xmlns:a16="http://schemas.microsoft.com/office/drawing/2014/main" id="{D1F6FB69-0337-12E7-4CB6-B93BBDE969A7}"/>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9" name="TextBox 8">
            <a:extLst>
              <a:ext uri="{FF2B5EF4-FFF2-40B4-BE49-F238E27FC236}">
                <a16:creationId xmlns:a16="http://schemas.microsoft.com/office/drawing/2014/main" id="{A04DC072-0856-57CE-B8D2-B630C1A3F991}"/>
              </a:ext>
            </a:extLst>
          </p:cNvPr>
          <p:cNvSpPr txBox="1"/>
          <p:nvPr/>
        </p:nvSpPr>
        <p:spPr>
          <a:xfrm>
            <a:off x="9813471" y="9718738"/>
            <a:ext cx="8293500" cy="369332"/>
          </a:xfrm>
          <a:prstGeom prst="rect">
            <a:avLst/>
          </a:prstGeom>
          <a:noFill/>
        </p:spPr>
        <p:txBody>
          <a:bodyPr wrap="square" rtlCol="0">
            <a:spAutoFit/>
          </a:bodyPr>
          <a:lstStyle/>
          <a:p>
            <a:pPr algn="r"/>
            <a:r>
              <a:rPr lang="en-MO"/>
              <a:t>(Bland et al., 2020; Jin &amp; Peng, 2021; Tangney et al., 2007)</a:t>
            </a:r>
          </a:p>
        </p:txBody>
      </p:sp>
      <p:grpSp>
        <p:nvGrpSpPr>
          <p:cNvPr id="2" name="Group 1">
            <a:extLst>
              <a:ext uri="{FF2B5EF4-FFF2-40B4-BE49-F238E27FC236}">
                <a16:creationId xmlns:a16="http://schemas.microsoft.com/office/drawing/2014/main" id="{BC02EC8B-AA07-3FB2-42BF-E5EE33CD4645}"/>
              </a:ext>
            </a:extLst>
          </p:cNvPr>
          <p:cNvGrpSpPr/>
          <p:nvPr/>
        </p:nvGrpSpPr>
        <p:grpSpPr>
          <a:xfrm>
            <a:off x="1096723" y="1501623"/>
            <a:ext cx="16049156" cy="7554682"/>
            <a:chOff x="983303" y="1626600"/>
            <a:chExt cx="16049156" cy="7554682"/>
          </a:xfrm>
        </p:grpSpPr>
        <p:sp>
          <p:nvSpPr>
            <p:cNvPr id="4" name="TextBox 4"/>
            <p:cNvSpPr txBox="1"/>
            <p:nvPr/>
          </p:nvSpPr>
          <p:spPr>
            <a:xfrm>
              <a:off x="983303" y="1626600"/>
              <a:ext cx="11881757" cy="1064394"/>
            </a:xfrm>
            <a:prstGeom prst="rect">
              <a:avLst/>
            </a:prstGeom>
          </p:spPr>
          <p:txBody>
            <a:bodyPr wrap="square" lIns="0" tIns="0" rIns="0" bIns="0" rtlCol="0" anchor="t">
              <a:spAutoFit/>
            </a:bodyPr>
            <a:lstStyle/>
            <a:p>
              <a:pPr>
                <a:lnSpc>
                  <a:spcPts val="8250"/>
                </a:lnSpc>
              </a:pPr>
              <a:r>
                <a:rPr lang="en-US" sz="7500">
                  <a:solidFill>
                    <a:srgbClr val="004AAD"/>
                  </a:solidFill>
                  <a:latin typeface="Codec Pro Bold"/>
                </a:rPr>
                <a:t>Some more definitions…</a:t>
              </a:r>
            </a:p>
          </p:txBody>
        </p:sp>
        <p:grpSp>
          <p:nvGrpSpPr>
            <p:cNvPr id="25" name="Group 24">
              <a:extLst>
                <a:ext uri="{FF2B5EF4-FFF2-40B4-BE49-F238E27FC236}">
                  <a16:creationId xmlns:a16="http://schemas.microsoft.com/office/drawing/2014/main" id="{867483AD-1FF0-EE12-FFB6-0243DA187EB7}"/>
                </a:ext>
              </a:extLst>
            </p:cNvPr>
            <p:cNvGrpSpPr/>
            <p:nvPr/>
          </p:nvGrpSpPr>
          <p:grpSpPr>
            <a:xfrm>
              <a:off x="1454108" y="3146694"/>
              <a:ext cx="15578351" cy="6034588"/>
              <a:chOff x="1454108" y="3362379"/>
              <a:chExt cx="15578351" cy="6034588"/>
            </a:xfrm>
          </p:grpSpPr>
          <p:grpSp>
            <p:nvGrpSpPr>
              <p:cNvPr id="23" name="Group 22">
                <a:extLst>
                  <a:ext uri="{FF2B5EF4-FFF2-40B4-BE49-F238E27FC236}">
                    <a16:creationId xmlns:a16="http://schemas.microsoft.com/office/drawing/2014/main" id="{04A8C02F-4848-0BBB-6270-4EE52D0545CD}"/>
                  </a:ext>
                </a:extLst>
              </p:cNvPr>
              <p:cNvGrpSpPr/>
              <p:nvPr/>
            </p:nvGrpSpPr>
            <p:grpSpPr>
              <a:xfrm>
                <a:off x="1454108" y="3362379"/>
                <a:ext cx="15578351" cy="6034588"/>
                <a:chOff x="1479365" y="3613841"/>
                <a:chExt cx="15578351" cy="6034588"/>
              </a:xfrm>
            </p:grpSpPr>
            <p:sp>
              <p:nvSpPr>
                <p:cNvPr id="19" name="Curved Down Arrow 18">
                  <a:extLst>
                    <a:ext uri="{FF2B5EF4-FFF2-40B4-BE49-F238E27FC236}">
                      <a16:creationId xmlns:a16="http://schemas.microsoft.com/office/drawing/2014/main" id="{EBE4D63F-EE10-F8CC-288E-9934AD4733BB}"/>
                    </a:ext>
                  </a:extLst>
                </p:cNvPr>
                <p:cNvSpPr/>
                <p:nvPr/>
              </p:nvSpPr>
              <p:spPr>
                <a:xfrm rot="16200000" flipH="1">
                  <a:off x="7057345" y="4526077"/>
                  <a:ext cx="914400" cy="393992"/>
                </a:xfrm>
                <a:prstGeom prst="curved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O">
                    <a:solidFill>
                      <a:schemeClr val="tx1"/>
                    </a:solidFill>
                  </a:endParaRPr>
                </a:p>
              </p:txBody>
            </p:sp>
            <p:sp>
              <p:nvSpPr>
                <p:cNvPr id="20" name="Curved Down Arrow 19">
                  <a:extLst>
                    <a:ext uri="{FF2B5EF4-FFF2-40B4-BE49-F238E27FC236}">
                      <a16:creationId xmlns:a16="http://schemas.microsoft.com/office/drawing/2014/main" id="{56487332-9D0F-0A2C-301E-FDC48F60B8F0}"/>
                    </a:ext>
                  </a:extLst>
                </p:cNvPr>
                <p:cNvSpPr/>
                <p:nvPr/>
              </p:nvSpPr>
              <p:spPr>
                <a:xfrm rot="16200000" flipH="1">
                  <a:off x="7057344" y="6256318"/>
                  <a:ext cx="914400" cy="393992"/>
                </a:xfrm>
                <a:prstGeom prst="curved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O">
                    <a:solidFill>
                      <a:schemeClr val="tx1"/>
                    </a:solidFill>
                  </a:endParaRPr>
                </a:p>
              </p:txBody>
            </p:sp>
            <p:grpSp>
              <p:nvGrpSpPr>
                <p:cNvPr id="22" name="Group 21">
                  <a:extLst>
                    <a:ext uri="{FF2B5EF4-FFF2-40B4-BE49-F238E27FC236}">
                      <a16:creationId xmlns:a16="http://schemas.microsoft.com/office/drawing/2014/main" id="{F6F03E97-D908-58E5-FB01-150B73C588C9}"/>
                    </a:ext>
                  </a:extLst>
                </p:cNvPr>
                <p:cNvGrpSpPr/>
                <p:nvPr/>
              </p:nvGrpSpPr>
              <p:grpSpPr>
                <a:xfrm>
                  <a:off x="1479365" y="3613841"/>
                  <a:ext cx="15578351" cy="6034588"/>
                  <a:chOff x="1479365" y="3613841"/>
                  <a:chExt cx="15578351" cy="6034588"/>
                </a:xfrm>
              </p:grpSpPr>
              <p:grpSp>
                <p:nvGrpSpPr>
                  <p:cNvPr id="15" name="Group 14">
                    <a:extLst>
                      <a:ext uri="{FF2B5EF4-FFF2-40B4-BE49-F238E27FC236}">
                        <a16:creationId xmlns:a16="http://schemas.microsoft.com/office/drawing/2014/main" id="{32802DF6-F32B-DE4E-4352-E0B627C9BB4D}"/>
                      </a:ext>
                    </a:extLst>
                  </p:cNvPr>
                  <p:cNvGrpSpPr/>
                  <p:nvPr/>
                </p:nvGrpSpPr>
                <p:grpSpPr>
                  <a:xfrm>
                    <a:off x="6503340" y="3613841"/>
                    <a:ext cx="10554376" cy="6034588"/>
                    <a:chOff x="2712737" y="3414237"/>
                    <a:chExt cx="10554376" cy="6034588"/>
                  </a:xfrm>
                </p:grpSpPr>
                <p:sp>
                  <p:nvSpPr>
                    <p:cNvPr id="3" name="TextBox 3"/>
                    <p:cNvSpPr txBox="1"/>
                    <p:nvPr/>
                  </p:nvSpPr>
                  <p:spPr>
                    <a:xfrm>
                      <a:off x="3158836" y="3454524"/>
                      <a:ext cx="3641152" cy="5644687"/>
                    </a:xfrm>
                    <a:prstGeom prst="rect">
                      <a:avLst/>
                    </a:prstGeom>
                  </p:spPr>
                  <p:txBody>
                    <a:bodyPr wrap="square" lIns="0" tIns="0" rIns="0" bIns="0" rtlCol="0" anchor="t">
                      <a:spAutoFit/>
                    </a:bodyPr>
                    <a:lstStyle/>
                    <a:p>
                      <a:pPr algn="r">
                        <a:lnSpc>
                          <a:spcPts val="3360"/>
                        </a:lnSpc>
                      </a:pPr>
                      <a:r>
                        <a:rPr lang="en-US" sz="2800">
                          <a:solidFill>
                            <a:srgbClr val="004AAD"/>
                          </a:solidFill>
                          <a:latin typeface="Codec Pro"/>
                        </a:rPr>
                        <a:t>Moral </a:t>
                      </a:r>
                      <a:r>
                        <a:rPr lang="en-US" sz="2800" b="1">
                          <a:solidFill>
                            <a:srgbClr val="004AAD"/>
                          </a:solidFill>
                          <a:latin typeface="Codec Pro"/>
                        </a:rPr>
                        <a:t>STANDARDS</a:t>
                      </a: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r>
                        <a:rPr lang="en-US" sz="2800">
                          <a:solidFill>
                            <a:srgbClr val="004AAD"/>
                          </a:solidFill>
                          <a:latin typeface="Codec Pro"/>
                        </a:rPr>
                        <a:t>Moral </a:t>
                      </a:r>
                      <a:r>
                        <a:rPr lang="en-US" sz="2800" b="1">
                          <a:solidFill>
                            <a:srgbClr val="004AAD"/>
                          </a:solidFill>
                          <a:latin typeface="Codec Pro"/>
                        </a:rPr>
                        <a:t>JUDGEMENT</a:t>
                      </a: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r>
                        <a:rPr lang="en-US" sz="2800">
                          <a:solidFill>
                            <a:srgbClr val="004AAD"/>
                          </a:solidFill>
                          <a:latin typeface="Codec Pro"/>
                        </a:rPr>
                        <a:t>Moral </a:t>
                      </a:r>
                      <a:r>
                        <a:rPr lang="en-US" sz="2800" b="1">
                          <a:solidFill>
                            <a:srgbClr val="004AAD"/>
                          </a:solidFill>
                          <a:latin typeface="Codec Pro"/>
                        </a:rPr>
                        <a:t>INTENTIONS</a:t>
                      </a: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endParaRPr lang="en-US" sz="2800">
                        <a:solidFill>
                          <a:srgbClr val="004AAD"/>
                        </a:solidFill>
                        <a:latin typeface="Codec Pro"/>
                      </a:endParaRPr>
                    </a:p>
                    <a:p>
                      <a:pPr algn="r">
                        <a:lnSpc>
                          <a:spcPts val="3360"/>
                        </a:lnSpc>
                      </a:pPr>
                      <a:r>
                        <a:rPr lang="en-US" sz="2800">
                          <a:solidFill>
                            <a:srgbClr val="004AAD"/>
                          </a:solidFill>
                          <a:latin typeface="Codec Pro"/>
                        </a:rPr>
                        <a:t>Moral </a:t>
                      </a:r>
                      <a:r>
                        <a:rPr lang="en-US" sz="2800" b="1">
                          <a:solidFill>
                            <a:srgbClr val="004AAD"/>
                          </a:solidFill>
                          <a:latin typeface="Codec Pro"/>
                        </a:rPr>
                        <a:t>BEHAVIOUR</a:t>
                      </a:r>
                    </a:p>
                  </p:txBody>
                </p:sp>
                <p:sp>
                  <p:nvSpPr>
                    <p:cNvPr id="8" name="TextBox 7">
                      <a:extLst>
                        <a:ext uri="{FF2B5EF4-FFF2-40B4-BE49-F238E27FC236}">
                          <a16:creationId xmlns:a16="http://schemas.microsoft.com/office/drawing/2014/main" id="{140E6DE0-2CD5-62EE-5B12-0DC2B76140EE}"/>
                        </a:ext>
                      </a:extLst>
                    </p:cNvPr>
                    <p:cNvSpPr txBox="1"/>
                    <p:nvPr/>
                  </p:nvSpPr>
                  <p:spPr>
                    <a:xfrm>
                      <a:off x="7354925" y="3414237"/>
                      <a:ext cx="5912187" cy="830997"/>
                    </a:xfrm>
                    <a:prstGeom prst="rect">
                      <a:avLst/>
                    </a:prstGeom>
                    <a:noFill/>
                  </p:spPr>
                  <p:txBody>
                    <a:bodyPr wrap="square" rtlCol="0">
                      <a:spAutoFit/>
                    </a:bodyPr>
                    <a:lstStyle/>
                    <a:p>
                      <a:r>
                        <a:rPr lang="en-US" sz="2400">
                          <a:latin typeface="Calibri Light" panose="020F0302020204030204" pitchFamily="34" charset="0"/>
                          <a:cs typeface="Calibri Light" panose="020F0302020204030204" pitchFamily="34" charset="0"/>
                        </a:rPr>
                        <a:t>Individual’s knowledge and internalization of moral norms and conventions</a:t>
                      </a:r>
                    </a:p>
                  </p:txBody>
                </p:sp>
                <p:sp>
                  <p:nvSpPr>
                    <p:cNvPr id="10" name="TextBox 9">
                      <a:extLst>
                        <a:ext uri="{FF2B5EF4-FFF2-40B4-BE49-F238E27FC236}">
                          <a16:creationId xmlns:a16="http://schemas.microsoft.com/office/drawing/2014/main" id="{1AF00869-1E5F-DE33-36BB-4CF51714C5B9}"/>
                        </a:ext>
                      </a:extLst>
                    </p:cNvPr>
                    <p:cNvSpPr txBox="1"/>
                    <p:nvPr/>
                  </p:nvSpPr>
                  <p:spPr>
                    <a:xfrm>
                      <a:off x="7354926" y="8617828"/>
                      <a:ext cx="5912187" cy="830997"/>
                    </a:xfrm>
                    <a:prstGeom prst="rect">
                      <a:avLst/>
                    </a:prstGeom>
                    <a:noFill/>
                  </p:spPr>
                  <p:txBody>
                    <a:bodyPr wrap="square" rtlCol="0">
                      <a:spAutoFit/>
                    </a:bodyPr>
                    <a:lstStyle/>
                    <a:p>
                      <a:r>
                        <a:rPr lang="en-US" sz="2400">
                          <a:latin typeface="Calibri Light" panose="020F0302020204030204" pitchFamily="34" charset="0"/>
                          <a:cs typeface="Calibri Light" panose="020F0302020204030204" pitchFamily="34" charset="0"/>
                        </a:rPr>
                        <a:t>The action according to an individual’s moral standards and emotions</a:t>
                      </a:r>
                      <a:endParaRPr lang="en-MO" sz="2400">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FB5E3318-54C8-1B6C-7DD3-FD84E30D615E}"/>
                        </a:ext>
                      </a:extLst>
                    </p:cNvPr>
                    <p:cNvSpPr txBox="1"/>
                    <p:nvPr/>
                  </p:nvSpPr>
                  <p:spPr>
                    <a:xfrm>
                      <a:off x="7354926" y="6878207"/>
                      <a:ext cx="5912186" cy="830997"/>
                    </a:xfrm>
                    <a:prstGeom prst="rect">
                      <a:avLst/>
                    </a:prstGeom>
                    <a:noFill/>
                  </p:spPr>
                  <p:txBody>
                    <a:bodyPr wrap="square" rtlCol="0">
                      <a:spAutoFit/>
                    </a:bodyPr>
                    <a:lstStyle/>
                    <a:p>
                      <a:r>
                        <a:rPr lang="en-US" sz="2400">
                          <a:latin typeface="Calibri Light" panose="020F0302020204030204" pitchFamily="34" charset="0"/>
                          <a:cs typeface="Calibri Light" panose="020F0302020204030204" pitchFamily="34" charset="0"/>
                        </a:rPr>
                        <a:t>The decisions made to determine whether an action is right or wrong</a:t>
                      </a:r>
                      <a:endParaRPr lang="en-MO" sz="2400">
                        <a:latin typeface="Calibri Light" panose="020F0302020204030204" pitchFamily="34" charset="0"/>
                        <a:cs typeface="Calibri Light" panose="020F0302020204030204" pitchFamily="34" charset="0"/>
                      </a:endParaRPr>
                    </a:p>
                  </p:txBody>
                </p:sp>
                <p:sp>
                  <p:nvSpPr>
                    <p:cNvPr id="18" name="TextBox 17">
                      <a:extLst>
                        <a:ext uri="{FF2B5EF4-FFF2-40B4-BE49-F238E27FC236}">
                          <a16:creationId xmlns:a16="http://schemas.microsoft.com/office/drawing/2014/main" id="{AA32350A-AB9C-594F-6DE7-4D73B8BE6781}"/>
                        </a:ext>
                      </a:extLst>
                    </p:cNvPr>
                    <p:cNvSpPr txBox="1"/>
                    <p:nvPr/>
                  </p:nvSpPr>
                  <p:spPr>
                    <a:xfrm>
                      <a:off x="2712737" y="8366910"/>
                      <a:ext cx="808074" cy="923330"/>
                    </a:xfrm>
                    <a:prstGeom prst="rect">
                      <a:avLst/>
                    </a:prstGeom>
                    <a:noFill/>
                  </p:spPr>
                  <p:txBody>
                    <a:bodyPr wrap="square" rtlCol="0">
                      <a:spAutoFit/>
                    </a:bodyPr>
                    <a:lstStyle/>
                    <a:p>
                      <a:pPr algn="ctr"/>
                      <a:r>
                        <a:rPr lang="en-MO" sz="5400" b="0" i="0">
                          <a:effectLst/>
                          <a:latin typeface="Google Sans"/>
                        </a:rPr>
                        <a:t>≠</a:t>
                      </a:r>
                      <a:endParaRPr lang="en-MO" sz="5400"/>
                    </a:p>
                  </p:txBody>
                </p:sp>
              </p:grpSp>
              <p:grpSp>
                <p:nvGrpSpPr>
                  <p:cNvPr id="17" name="Group 16">
                    <a:extLst>
                      <a:ext uri="{FF2B5EF4-FFF2-40B4-BE49-F238E27FC236}">
                        <a16:creationId xmlns:a16="http://schemas.microsoft.com/office/drawing/2014/main" id="{D96DDF16-B4F5-67AC-27A3-7E70BD7242C5}"/>
                      </a:ext>
                    </a:extLst>
                  </p:cNvPr>
                  <p:cNvGrpSpPr/>
                  <p:nvPr/>
                </p:nvGrpSpPr>
                <p:grpSpPr>
                  <a:xfrm>
                    <a:off x="1479365" y="5299162"/>
                    <a:ext cx="5113704" cy="1845384"/>
                    <a:chOff x="1296303" y="5357480"/>
                    <a:chExt cx="5113704" cy="1845384"/>
                  </a:xfrm>
                </p:grpSpPr>
                <p:sp>
                  <p:nvSpPr>
                    <p:cNvPr id="7" name="TextBox 6">
                      <a:extLst>
                        <a:ext uri="{FF2B5EF4-FFF2-40B4-BE49-F238E27FC236}">
                          <a16:creationId xmlns:a16="http://schemas.microsoft.com/office/drawing/2014/main" id="{83ADDFD6-7047-B620-E728-E88355F50C5A}"/>
                        </a:ext>
                      </a:extLst>
                    </p:cNvPr>
                    <p:cNvSpPr txBox="1"/>
                    <p:nvPr/>
                  </p:nvSpPr>
                  <p:spPr>
                    <a:xfrm>
                      <a:off x="1296303" y="6002535"/>
                      <a:ext cx="5113704" cy="1200329"/>
                    </a:xfrm>
                    <a:prstGeom prst="rect">
                      <a:avLst/>
                    </a:prstGeom>
                    <a:noFill/>
                  </p:spPr>
                  <p:txBody>
                    <a:bodyPr wrap="square" rtlCol="0">
                      <a:spAutoFit/>
                    </a:bodyPr>
                    <a:lstStyle/>
                    <a:p>
                      <a:pPr algn="ctr"/>
                      <a:r>
                        <a:rPr lang="en-US" sz="2400">
                          <a:latin typeface="Calibri Light" panose="020F0302020204030204" pitchFamily="34" charset="0"/>
                          <a:cs typeface="Calibri Light" panose="020F0302020204030204" pitchFamily="34" charset="0"/>
                        </a:rPr>
                        <a:t>An element of human moral apparatus that provide motivational force; critical in understanding behavioural adherence</a:t>
                      </a:r>
                      <a:endParaRPr lang="en-MO" sz="2400">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24091E22-BFE5-67D6-EE0F-652EEE2282EE}"/>
                        </a:ext>
                      </a:extLst>
                    </p:cNvPr>
                    <p:cNvSpPr txBox="1"/>
                    <p:nvPr/>
                  </p:nvSpPr>
                  <p:spPr>
                    <a:xfrm>
                      <a:off x="2037895" y="5357480"/>
                      <a:ext cx="3257008" cy="523220"/>
                    </a:xfrm>
                    <a:prstGeom prst="rect">
                      <a:avLst/>
                    </a:prstGeom>
                    <a:noFill/>
                  </p:spPr>
                  <p:txBody>
                    <a:bodyPr wrap="square" rtlCol="0">
                      <a:spAutoFit/>
                    </a:bodyPr>
                    <a:lstStyle/>
                    <a:p>
                      <a:pPr algn="ctr"/>
                      <a:r>
                        <a:rPr lang="en-US" sz="2800">
                          <a:solidFill>
                            <a:srgbClr val="004AAD"/>
                          </a:solidFill>
                          <a:latin typeface="Codec Pro"/>
                        </a:rPr>
                        <a:t>Moral </a:t>
                      </a:r>
                      <a:r>
                        <a:rPr lang="en-US" sz="2800" b="1">
                          <a:solidFill>
                            <a:srgbClr val="004AAD"/>
                          </a:solidFill>
                          <a:latin typeface="Codec Pro"/>
                        </a:rPr>
                        <a:t>EMOTIONS</a:t>
                      </a:r>
                    </a:p>
                  </p:txBody>
                </p:sp>
              </p:grpSp>
              <p:sp>
                <p:nvSpPr>
                  <p:cNvPr id="21" name="TextBox 20">
                    <a:extLst>
                      <a:ext uri="{FF2B5EF4-FFF2-40B4-BE49-F238E27FC236}">
                        <a16:creationId xmlns:a16="http://schemas.microsoft.com/office/drawing/2014/main" id="{1560E59C-AD38-E7C3-A744-5FB5B387E4A9}"/>
                      </a:ext>
                    </a:extLst>
                  </p:cNvPr>
                  <p:cNvSpPr txBox="1"/>
                  <p:nvPr/>
                </p:nvSpPr>
                <p:spPr>
                  <a:xfrm>
                    <a:off x="3336061" y="8767557"/>
                    <a:ext cx="3257008" cy="523220"/>
                  </a:xfrm>
                  <a:prstGeom prst="rect">
                    <a:avLst/>
                  </a:prstGeom>
                  <a:noFill/>
                </p:spPr>
                <p:txBody>
                  <a:bodyPr wrap="square" rtlCol="0">
                    <a:spAutoFit/>
                  </a:bodyPr>
                  <a:lstStyle/>
                  <a:p>
                    <a:pPr algn="ctr"/>
                    <a:r>
                      <a:rPr lang="en-US" sz="2800">
                        <a:latin typeface="Codec Pro"/>
                      </a:rPr>
                      <a:t>Actual behaviour</a:t>
                    </a:r>
                  </a:p>
                </p:txBody>
              </p:sp>
            </p:grpSp>
          </p:grpSp>
          <p:sp>
            <p:nvSpPr>
              <p:cNvPr id="24" name="Curved Down Arrow 23">
                <a:extLst>
                  <a:ext uri="{FF2B5EF4-FFF2-40B4-BE49-F238E27FC236}">
                    <a16:creationId xmlns:a16="http://schemas.microsoft.com/office/drawing/2014/main" id="{0D5D2E96-C9EC-2057-3FD5-DF2FBD244732}"/>
                  </a:ext>
                </a:extLst>
              </p:cNvPr>
              <p:cNvSpPr/>
              <p:nvPr/>
            </p:nvSpPr>
            <p:spPr>
              <a:xfrm rot="16200000" flipH="1">
                <a:off x="7032091" y="7735096"/>
                <a:ext cx="914400" cy="393992"/>
              </a:xfrm>
              <a:prstGeom prst="curved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O">
                  <a:solidFill>
                    <a:schemeClr val="tx1"/>
                  </a:solidFill>
                </a:endParaRPr>
              </a:p>
            </p:txBody>
          </p:sp>
        </p:grpSp>
        <p:cxnSp>
          <p:nvCxnSpPr>
            <p:cNvPr id="29" name="Straight Arrow Connector 28">
              <a:extLst>
                <a:ext uri="{FF2B5EF4-FFF2-40B4-BE49-F238E27FC236}">
                  <a16:creationId xmlns:a16="http://schemas.microsoft.com/office/drawing/2014/main" id="{4E26DF7F-457F-9175-CF2F-645195150CF8}"/>
                </a:ext>
              </a:extLst>
            </p:cNvPr>
            <p:cNvCxnSpPr/>
            <p:nvPr/>
          </p:nvCxnSpPr>
          <p:spPr>
            <a:xfrm>
              <a:off x="5918662" y="5083234"/>
              <a:ext cx="10055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5" name="TextBox 4">
            <a:extLst>
              <a:ext uri="{FF2B5EF4-FFF2-40B4-BE49-F238E27FC236}">
                <a16:creationId xmlns:a16="http://schemas.microsoft.com/office/drawing/2014/main" id="{77C5134F-91FE-774D-DDF4-899C1EB75C31}"/>
              </a:ext>
            </a:extLst>
          </p:cNvPr>
          <p:cNvSpPr txBox="1"/>
          <p:nvPr/>
        </p:nvSpPr>
        <p:spPr>
          <a:xfrm>
            <a:off x="11233690" y="4761338"/>
            <a:ext cx="6231349" cy="461665"/>
          </a:xfrm>
          <a:prstGeom prst="rect">
            <a:avLst/>
          </a:prstGeom>
          <a:noFill/>
        </p:spPr>
        <p:txBody>
          <a:bodyPr wrap="square" rtlCol="0">
            <a:spAutoFit/>
          </a:bodyPr>
          <a:lstStyle/>
          <a:p>
            <a:r>
              <a:rPr lang="en-US" sz="2400">
                <a:latin typeface="Calibri Light" panose="020F0302020204030204" pitchFamily="34" charset="0"/>
                <a:cs typeface="Calibri Light" panose="020F0302020204030204" pitchFamily="34" charset="0"/>
              </a:rPr>
              <a:t>Evaluation of a certain behaviour as good or bad</a:t>
            </a:r>
            <a:endParaRPr lang="en-MO" sz="24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9944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76404" y="3287979"/>
            <a:ext cx="3359341" cy="3359341"/>
          </a:xfrm>
          <a:custGeom>
            <a:avLst/>
            <a:gdLst/>
            <a:ahLst/>
            <a:cxnLst/>
            <a:rect l="l" t="t" r="r" b="b"/>
            <a:pathLst>
              <a:path w="3359341" h="3359341">
                <a:moveTo>
                  <a:pt x="0" y="0"/>
                </a:moveTo>
                <a:lnTo>
                  <a:pt x="3359340" y="0"/>
                </a:lnTo>
                <a:lnTo>
                  <a:pt x="3359340" y="3359340"/>
                </a:lnTo>
                <a:lnTo>
                  <a:pt x="0" y="3359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O"/>
          </a:p>
        </p:txBody>
      </p:sp>
      <p:grpSp>
        <p:nvGrpSpPr>
          <p:cNvPr id="13" name="Group 12">
            <a:extLst>
              <a:ext uri="{FF2B5EF4-FFF2-40B4-BE49-F238E27FC236}">
                <a16:creationId xmlns:a16="http://schemas.microsoft.com/office/drawing/2014/main" id="{F6F1F3AF-A72C-7E62-0DF4-81342CA08231}"/>
              </a:ext>
            </a:extLst>
          </p:cNvPr>
          <p:cNvGrpSpPr/>
          <p:nvPr/>
        </p:nvGrpSpPr>
        <p:grpSpPr>
          <a:xfrm>
            <a:off x="3400660" y="1422290"/>
            <a:ext cx="4592148" cy="2026285"/>
            <a:chOff x="2384990" y="1405032"/>
            <a:chExt cx="4592148" cy="2026285"/>
          </a:xfrm>
        </p:grpSpPr>
        <p:sp>
          <p:nvSpPr>
            <p:cNvPr id="3" name="Freeform 3"/>
            <p:cNvSpPr>
              <a:spLocks noChangeAspect="1"/>
            </p:cNvSpPr>
            <p:nvPr/>
          </p:nvSpPr>
          <p:spPr>
            <a:xfrm>
              <a:off x="2384990" y="1405032"/>
              <a:ext cx="4592148" cy="2026285"/>
            </a:xfrm>
            <a:custGeom>
              <a:avLst/>
              <a:gdLst/>
              <a:ahLst/>
              <a:cxnLst/>
              <a:rect l="l" t="t" r="r" b="b"/>
              <a:pathLst>
                <a:path w="5099726" h="2250254">
                  <a:moveTo>
                    <a:pt x="0" y="0"/>
                  </a:moveTo>
                  <a:lnTo>
                    <a:pt x="5099725" y="0"/>
                  </a:lnTo>
                  <a:lnTo>
                    <a:pt x="5099725" y="2250254"/>
                  </a:lnTo>
                  <a:lnTo>
                    <a:pt x="0" y="22502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O"/>
            </a:p>
          </p:txBody>
        </p:sp>
        <p:sp>
          <p:nvSpPr>
            <p:cNvPr id="9" name="TextBox 8">
              <a:extLst>
                <a:ext uri="{FF2B5EF4-FFF2-40B4-BE49-F238E27FC236}">
                  <a16:creationId xmlns:a16="http://schemas.microsoft.com/office/drawing/2014/main" id="{1A7F17A2-E934-8C25-9FE2-0F0E77A27BB5}"/>
                </a:ext>
              </a:extLst>
            </p:cNvPr>
            <p:cNvSpPr txBox="1"/>
            <p:nvPr/>
          </p:nvSpPr>
          <p:spPr>
            <a:xfrm>
              <a:off x="2543783" y="2156131"/>
              <a:ext cx="4274562" cy="523220"/>
            </a:xfrm>
            <a:prstGeom prst="rect">
              <a:avLst/>
            </a:prstGeom>
            <a:noFill/>
          </p:spPr>
          <p:txBody>
            <a:bodyPr wrap="square" rtlCol="0">
              <a:spAutoFit/>
            </a:bodyPr>
            <a:lstStyle/>
            <a:p>
              <a:pPr algn="ctr"/>
              <a:r>
                <a:rPr lang="en-MO" sz="2800">
                  <a:latin typeface="Calibri Light" panose="020F0302020204030204" pitchFamily="34" charset="0"/>
                  <a:cs typeface="Calibri Light" panose="020F0302020204030204" pitchFamily="34" charset="0"/>
                </a:rPr>
                <a:t>Have you ever lied?</a:t>
              </a:r>
            </a:p>
          </p:txBody>
        </p:sp>
      </p:grpSp>
      <p:sp>
        <p:nvSpPr>
          <p:cNvPr id="10" name="TextBox 9">
            <a:extLst>
              <a:ext uri="{FF2B5EF4-FFF2-40B4-BE49-F238E27FC236}">
                <a16:creationId xmlns:a16="http://schemas.microsoft.com/office/drawing/2014/main" id="{CC60703A-41D5-03F1-34F2-9A0FC1631124}"/>
              </a:ext>
            </a:extLst>
          </p:cNvPr>
          <p:cNvSpPr txBox="1"/>
          <p:nvPr/>
        </p:nvSpPr>
        <p:spPr>
          <a:xfrm>
            <a:off x="9813471" y="9718738"/>
            <a:ext cx="8293500" cy="369332"/>
          </a:xfrm>
          <a:prstGeom prst="rect">
            <a:avLst/>
          </a:prstGeom>
          <a:noFill/>
        </p:spPr>
        <p:txBody>
          <a:bodyPr wrap="square" rtlCol="0">
            <a:spAutoFit/>
          </a:bodyPr>
          <a:lstStyle/>
          <a:p>
            <a:pPr algn="r"/>
            <a:r>
              <a:rPr lang="en-MO"/>
              <a:t>(Bland et al., 2020; Tangney et al., 2007)</a:t>
            </a:r>
          </a:p>
        </p:txBody>
      </p:sp>
      <p:grpSp>
        <p:nvGrpSpPr>
          <p:cNvPr id="14" name="Group 13">
            <a:extLst>
              <a:ext uri="{FF2B5EF4-FFF2-40B4-BE49-F238E27FC236}">
                <a16:creationId xmlns:a16="http://schemas.microsoft.com/office/drawing/2014/main" id="{985664DF-08FB-1AA9-9E87-58A9701C581E}"/>
              </a:ext>
            </a:extLst>
          </p:cNvPr>
          <p:cNvGrpSpPr/>
          <p:nvPr/>
        </p:nvGrpSpPr>
        <p:grpSpPr>
          <a:xfrm>
            <a:off x="10735745" y="1908576"/>
            <a:ext cx="5099726" cy="2250254"/>
            <a:chOff x="11245340" y="1507884"/>
            <a:chExt cx="5099726" cy="2250254"/>
          </a:xfrm>
        </p:grpSpPr>
        <p:sp>
          <p:nvSpPr>
            <p:cNvPr id="6" name="Freeform 6"/>
            <p:cNvSpPr/>
            <p:nvPr/>
          </p:nvSpPr>
          <p:spPr>
            <a:xfrm>
              <a:off x="11245340" y="1507884"/>
              <a:ext cx="5099726" cy="2250254"/>
            </a:xfrm>
            <a:custGeom>
              <a:avLst/>
              <a:gdLst/>
              <a:ahLst/>
              <a:cxnLst/>
              <a:rect l="l" t="t" r="r" b="b"/>
              <a:pathLst>
                <a:path w="5099726" h="2250254">
                  <a:moveTo>
                    <a:pt x="0" y="0"/>
                  </a:moveTo>
                  <a:lnTo>
                    <a:pt x="5099726" y="0"/>
                  </a:lnTo>
                  <a:lnTo>
                    <a:pt x="5099726" y="2250254"/>
                  </a:lnTo>
                  <a:lnTo>
                    <a:pt x="0" y="2250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O"/>
            </a:p>
          </p:txBody>
        </p:sp>
        <p:sp>
          <p:nvSpPr>
            <p:cNvPr id="11" name="TextBox 10">
              <a:extLst>
                <a:ext uri="{FF2B5EF4-FFF2-40B4-BE49-F238E27FC236}">
                  <a16:creationId xmlns:a16="http://schemas.microsoft.com/office/drawing/2014/main" id="{400FB75B-400C-3BC9-1D7E-94FF92BEC0B3}"/>
                </a:ext>
              </a:extLst>
            </p:cNvPr>
            <p:cNvSpPr txBox="1"/>
            <p:nvPr/>
          </p:nvSpPr>
          <p:spPr>
            <a:xfrm>
              <a:off x="11657922" y="2202297"/>
              <a:ext cx="4274562" cy="954107"/>
            </a:xfrm>
            <a:prstGeom prst="rect">
              <a:avLst/>
            </a:prstGeom>
            <a:noFill/>
          </p:spPr>
          <p:txBody>
            <a:bodyPr wrap="square" rtlCol="0">
              <a:spAutoFit/>
            </a:bodyPr>
            <a:lstStyle/>
            <a:p>
              <a:pPr algn="ctr"/>
              <a:r>
                <a:rPr lang="en-US" sz="2800">
                  <a:latin typeface="Calibri Light" panose="020F0302020204030204" pitchFamily="34" charset="0"/>
                  <a:cs typeface="Calibri Light" panose="020F0302020204030204" pitchFamily="34" charset="0"/>
                </a:rPr>
                <a:t>Is there anyone in this world who has never told a lie?</a:t>
              </a:r>
              <a:endParaRPr lang="en-MO" sz="2800">
                <a:latin typeface="Calibri Light" panose="020F0302020204030204" pitchFamily="34" charset="0"/>
                <a:cs typeface="Calibri Light" panose="020F0302020204030204" pitchFamily="34" charset="0"/>
              </a:endParaRPr>
            </a:p>
          </p:txBody>
        </p:sp>
      </p:grpSp>
      <p:grpSp>
        <p:nvGrpSpPr>
          <p:cNvPr id="15" name="Group 14">
            <a:extLst>
              <a:ext uri="{FF2B5EF4-FFF2-40B4-BE49-F238E27FC236}">
                <a16:creationId xmlns:a16="http://schemas.microsoft.com/office/drawing/2014/main" id="{EA166083-CCB6-93D1-8CA0-A9DAA8A6098A}"/>
              </a:ext>
            </a:extLst>
          </p:cNvPr>
          <p:cNvGrpSpPr/>
          <p:nvPr/>
        </p:nvGrpSpPr>
        <p:grpSpPr>
          <a:xfrm>
            <a:off x="1658999" y="4501484"/>
            <a:ext cx="3516562" cy="1551683"/>
            <a:chOff x="1171340" y="4367658"/>
            <a:chExt cx="3516562" cy="1551683"/>
          </a:xfrm>
        </p:grpSpPr>
        <p:sp>
          <p:nvSpPr>
            <p:cNvPr id="4" name="Freeform 4"/>
            <p:cNvSpPr>
              <a:spLocks noChangeAspect="1"/>
            </p:cNvSpPr>
            <p:nvPr/>
          </p:nvSpPr>
          <p:spPr>
            <a:xfrm>
              <a:off x="1171340" y="4367658"/>
              <a:ext cx="3516562" cy="1551683"/>
            </a:xfrm>
            <a:custGeom>
              <a:avLst/>
              <a:gdLst/>
              <a:ahLst/>
              <a:cxnLst/>
              <a:rect l="l" t="t" r="r" b="b"/>
              <a:pathLst>
                <a:path w="5099726" h="2250254">
                  <a:moveTo>
                    <a:pt x="0" y="0"/>
                  </a:moveTo>
                  <a:lnTo>
                    <a:pt x="5099726" y="0"/>
                  </a:lnTo>
                  <a:lnTo>
                    <a:pt x="5099726" y="2250253"/>
                  </a:lnTo>
                  <a:lnTo>
                    <a:pt x="0" y="22502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O"/>
            </a:p>
          </p:txBody>
        </p:sp>
        <p:sp>
          <p:nvSpPr>
            <p:cNvPr id="12" name="TextBox 11">
              <a:extLst>
                <a:ext uri="{FF2B5EF4-FFF2-40B4-BE49-F238E27FC236}">
                  <a16:creationId xmlns:a16="http://schemas.microsoft.com/office/drawing/2014/main" id="{D0C78F10-5525-7292-7A57-A4C92FC5C02C}"/>
                </a:ext>
              </a:extLst>
            </p:cNvPr>
            <p:cNvSpPr txBox="1"/>
            <p:nvPr/>
          </p:nvSpPr>
          <p:spPr>
            <a:xfrm>
              <a:off x="1367210" y="4881889"/>
              <a:ext cx="3124821" cy="523220"/>
            </a:xfrm>
            <a:prstGeom prst="rect">
              <a:avLst/>
            </a:prstGeom>
            <a:noFill/>
          </p:spPr>
          <p:txBody>
            <a:bodyPr wrap="square" rtlCol="0">
              <a:spAutoFit/>
            </a:bodyPr>
            <a:lstStyle/>
            <a:p>
              <a:pPr algn="ctr"/>
              <a:r>
                <a:rPr lang="en-US" sz="2800">
                  <a:latin typeface="Calibri Light" panose="020F0302020204030204" pitchFamily="34" charset="0"/>
                  <a:cs typeface="Calibri Light" panose="020F0302020204030204" pitchFamily="34" charset="0"/>
                </a:rPr>
                <a:t>Are all lies lies?</a:t>
              </a:r>
              <a:endParaRPr lang="en-MO" sz="2800">
                <a:latin typeface="Calibri Light" panose="020F0302020204030204" pitchFamily="34" charset="0"/>
                <a:cs typeface="Calibri Light" panose="020F0302020204030204" pitchFamily="34" charset="0"/>
              </a:endParaRPr>
            </a:p>
          </p:txBody>
        </p:sp>
      </p:grpSp>
      <p:grpSp>
        <p:nvGrpSpPr>
          <p:cNvPr id="17" name="Group 16">
            <a:extLst>
              <a:ext uri="{FF2B5EF4-FFF2-40B4-BE49-F238E27FC236}">
                <a16:creationId xmlns:a16="http://schemas.microsoft.com/office/drawing/2014/main" id="{7F530AE1-87DD-5667-C314-8345AD5B1703}"/>
              </a:ext>
            </a:extLst>
          </p:cNvPr>
          <p:cNvGrpSpPr/>
          <p:nvPr/>
        </p:nvGrpSpPr>
        <p:grpSpPr>
          <a:xfrm>
            <a:off x="11293066" y="5776471"/>
            <a:ext cx="5400000" cy="2382750"/>
            <a:chOff x="12728810" y="4083188"/>
            <a:chExt cx="5400000" cy="2382750"/>
          </a:xfrm>
        </p:grpSpPr>
        <p:sp>
          <p:nvSpPr>
            <p:cNvPr id="7" name="Freeform 7"/>
            <p:cNvSpPr>
              <a:spLocks noChangeAspect="1"/>
            </p:cNvSpPr>
            <p:nvPr/>
          </p:nvSpPr>
          <p:spPr>
            <a:xfrm>
              <a:off x="12728810" y="4083188"/>
              <a:ext cx="5400000" cy="2382750"/>
            </a:xfrm>
            <a:custGeom>
              <a:avLst/>
              <a:gdLst/>
              <a:ahLst/>
              <a:cxnLst/>
              <a:rect l="l" t="t" r="r" b="b"/>
              <a:pathLst>
                <a:path w="5099726" h="2250254">
                  <a:moveTo>
                    <a:pt x="0" y="0"/>
                  </a:moveTo>
                  <a:lnTo>
                    <a:pt x="5099726" y="0"/>
                  </a:lnTo>
                  <a:lnTo>
                    <a:pt x="5099726" y="2250253"/>
                  </a:lnTo>
                  <a:lnTo>
                    <a:pt x="0" y="22502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O"/>
            </a:p>
          </p:txBody>
        </p:sp>
        <p:sp>
          <p:nvSpPr>
            <p:cNvPr id="16" name="TextBox 15">
              <a:extLst>
                <a:ext uri="{FF2B5EF4-FFF2-40B4-BE49-F238E27FC236}">
                  <a16:creationId xmlns:a16="http://schemas.microsoft.com/office/drawing/2014/main" id="{11A15FAD-78A8-7672-6C18-843317BF8BB9}"/>
                </a:ext>
              </a:extLst>
            </p:cNvPr>
            <p:cNvSpPr txBox="1"/>
            <p:nvPr/>
          </p:nvSpPr>
          <p:spPr>
            <a:xfrm>
              <a:off x="13239539" y="4837003"/>
              <a:ext cx="4259681" cy="954107"/>
            </a:xfrm>
            <a:prstGeom prst="rect">
              <a:avLst/>
            </a:prstGeom>
            <a:noFill/>
          </p:spPr>
          <p:txBody>
            <a:bodyPr wrap="square" rtlCol="0">
              <a:spAutoFit/>
            </a:bodyPr>
            <a:lstStyle/>
            <a:p>
              <a:pPr algn="ctr"/>
              <a:r>
                <a:rPr lang="en-US" sz="2800">
                  <a:solidFill>
                    <a:srgbClr val="000000"/>
                  </a:solidFill>
                  <a:effectLst/>
                  <a:latin typeface="Calibri Light" panose="020F0302020204030204" pitchFamily="34" charset="0"/>
                  <a:cs typeface="Calibri Light" panose="020F0302020204030204" pitchFamily="34" charset="0"/>
                </a:rPr>
                <a:t>Does choosing to tell </a:t>
              </a:r>
              <a:r>
                <a:rPr lang="en-US" sz="2800">
                  <a:latin typeface="Calibri Light" panose="020F0302020204030204" pitchFamily="34" charset="0"/>
                  <a:cs typeface="Calibri Light" panose="020F0302020204030204" pitchFamily="34" charset="0"/>
                </a:rPr>
                <a:t>part</a:t>
              </a:r>
              <a:r>
                <a:rPr lang="en-US" sz="2800">
                  <a:solidFill>
                    <a:srgbClr val="000000"/>
                  </a:solidFill>
                  <a:effectLst/>
                  <a:latin typeface="Calibri Light" panose="020F0302020204030204" pitchFamily="34" charset="0"/>
                  <a:cs typeface="Calibri Light" panose="020F0302020204030204" pitchFamily="34" charset="0"/>
                </a:rPr>
                <a:t> of the truth count as lying?</a:t>
              </a:r>
            </a:p>
          </p:txBody>
        </p:sp>
      </p:grpSp>
      <p:grpSp>
        <p:nvGrpSpPr>
          <p:cNvPr id="19" name="Group 18">
            <a:extLst>
              <a:ext uri="{FF2B5EF4-FFF2-40B4-BE49-F238E27FC236}">
                <a16:creationId xmlns:a16="http://schemas.microsoft.com/office/drawing/2014/main" id="{E9C9CC43-340B-98F3-6F4D-53BB23119E05}"/>
              </a:ext>
            </a:extLst>
          </p:cNvPr>
          <p:cNvGrpSpPr/>
          <p:nvPr/>
        </p:nvGrpSpPr>
        <p:grpSpPr>
          <a:xfrm>
            <a:off x="3898842" y="6901596"/>
            <a:ext cx="5099726" cy="2250254"/>
            <a:chOff x="3777241" y="6923137"/>
            <a:chExt cx="5099726" cy="2250254"/>
          </a:xfrm>
        </p:grpSpPr>
        <p:sp>
          <p:nvSpPr>
            <p:cNvPr id="5" name="Freeform 5"/>
            <p:cNvSpPr/>
            <p:nvPr/>
          </p:nvSpPr>
          <p:spPr>
            <a:xfrm>
              <a:off x="3777241" y="6923137"/>
              <a:ext cx="5099726" cy="2250254"/>
            </a:xfrm>
            <a:custGeom>
              <a:avLst/>
              <a:gdLst/>
              <a:ahLst/>
              <a:cxnLst/>
              <a:rect l="l" t="t" r="r" b="b"/>
              <a:pathLst>
                <a:path w="5099726" h="2250254">
                  <a:moveTo>
                    <a:pt x="0" y="0"/>
                  </a:moveTo>
                  <a:lnTo>
                    <a:pt x="5099726" y="0"/>
                  </a:lnTo>
                  <a:lnTo>
                    <a:pt x="5099726" y="2250254"/>
                  </a:lnTo>
                  <a:lnTo>
                    <a:pt x="0" y="22502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O"/>
            </a:p>
          </p:txBody>
        </p:sp>
        <p:sp>
          <p:nvSpPr>
            <p:cNvPr id="18" name="TextBox 17">
              <a:extLst>
                <a:ext uri="{FF2B5EF4-FFF2-40B4-BE49-F238E27FC236}">
                  <a16:creationId xmlns:a16="http://schemas.microsoft.com/office/drawing/2014/main" id="{E17EFA20-C336-ED9E-AE11-9121F850D383}"/>
                </a:ext>
              </a:extLst>
            </p:cNvPr>
            <p:cNvSpPr txBox="1"/>
            <p:nvPr/>
          </p:nvSpPr>
          <p:spPr>
            <a:xfrm>
              <a:off x="4197263" y="7571210"/>
              <a:ext cx="4259681" cy="954107"/>
            </a:xfrm>
            <a:prstGeom prst="rect">
              <a:avLst/>
            </a:prstGeom>
            <a:noFill/>
          </p:spPr>
          <p:txBody>
            <a:bodyPr wrap="square" rtlCol="0">
              <a:spAutoFit/>
            </a:bodyPr>
            <a:lstStyle/>
            <a:p>
              <a:pPr algn="ctr"/>
              <a:r>
                <a:rPr lang="en-US" sz="2800">
                  <a:solidFill>
                    <a:srgbClr val="000000"/>
                  </a:solidFill>
                  <a:effectLst/>
                  <a:latin typeface="Calibri Light" panose="020F0302020204030204" pitchFamily="34" charset="0"/>
                  <a:cs typeface="Calibri Light" panose="020F0302020204030204" pitchFamily="34" charset="0"/>
                </a:rPr>
                <a:t>Will “white lies” make the world a better place?</a:t>
              </a:r>
            </a:p>
          </p:txBody>
        </p:sp>
      </p:grpSp>
      <p:pic>
        <p:nvPicPr>
          <p:cNvPr id="20" name="Content Placeholder 4" descr="A black background with blue text&#10;&#10;Description automatically generated with low confidence">
            <a:extLst>
              <a:ext uri="{FF2B5EF4-FFF2-40B4-BE49-F238E27FC236}">
                <a16:creationId xmlns:a16="http://schemas.microsoft.com/office/drawing/2014/main" id="{9616D06B-2449-68C1-E59F-830F58FA8185}"/>
              </a:ext>
            </a:extLst>
          </p:cNvPr>
          <p:cNvPicPr>
            <a:picLocks noChangeAspect="1"/>
          </p:cNvPicPr>
          <p:nvPr/>
        </p:nvPicPr>
        <p:blipFill>
          <a:blip r:embed="rId15"/>
          <a:stretch>
            <a:fillRect/>
          </a:stretch>
        </p:blipFill>
        <p:spPr>
          <a:xfrm>
            <a:off x="12495260" y="383596"/>
            <a:ext cx="5400000" cy="7908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4" descr="A black background with blue text&#10;&#10;Description automatically generated with low confidence">
            <a:extLst>
              <a:ext uri="{FF2B5EF4-FFF2-40B4-BE49-F238E27FC236}">
                <a16:creationId xmlns:a16="http://schemas.microsoft.com/office/drawing/2014/main" id="{9616D06B-2449-68C1-E59F-830F58FA8185}"/>
              </a:ext>
            </a:extLst>
          </p:cNvPr>
          <p:cNvPicPr>
            <a:picLocks noChangeAspect="1"/>
          </p:cNvPicPr>
          <p:nvPr/>
        </p:nvPicPr>
        <p:blipFill>
          <a:blip r:embed="rId3"/>
          <a:stretch>
            <a:fillRect/>
          </a:stretch>
        </p:blipFill>
        <p:spPr>
          <a:xfrm>
            <a:off x="12495260" y="383596"/>
            <a:ext cx="5400000" cy="790862"/>
          </a:xfrm>
          <a:prstGeom prst="rect">
            <a:avLst/>
          </a:prstGeom>
        </p:spPr>
      </p:pic>
      <p:graphicFrame>
        <p:nvGraphicFramePr>
          <p:cNvPr id="23" name="Table 22">
            <a:extLst>
              <a:ext uri="{FF2B5EF4-FFF2-40B4-BE49-F238E27FC236}">
                <a16:creationId xmlns:a16="http://schemas.microsoft.com/office/drawing/2014/main" id="{E071D7F8-B14C-ADAF-9209-452AFFA6E825}"/>
              </a:ext>
            </a:extLst>
          </p:cNvPr>
          <p:cNvGraphicFramePr>
            <a:graphicFrameLocks noGrp="1"/>
          </p:cNvGraphicFramePr>
          <p:nvPr>
            <p:extLst>
              <p:ext uri="{D42A27DB-BD31-4B8C-83A1-F6EECF244321}">
                <p14:modId xmlns:p14="http://schemas.microsoft.com/office/powerpoint/2010/main" val="3434493576"/>
              </p:ext>
            </p:extLst>
          </p:nvPr>
        </p:nvGraphicFramePr>
        <p:xfrm>
          <a:off x="1224949" y="2160443"/>
          <a:ext cx="15838102" cy="7301004"/>
        </p:xfrm>
        <a:graphic>
          <a:graphicData uri="http://schemas.openxmlformats.org/drawingml/2006/table">
            <a:tbl>
              <a:tblPr firstRow="1" bandRow="1">
                <a:tableStyleId>{5C22544A-7EE6-4342-B048-85BDC9FD1C3A}</a:tableStyleId>
              </a:tblPr>
              <a:tblGrid>
                <a:gridCol w="7919051">
                  <a:extLst>
                    <a:ext uri="{9D8B030D-6E8A-4147-A177-3AD203B41FA5}">
                      <a16:colId xmlns:a16="http://schemas.microsoft.com/office/drawing/2014/main" val="3581193601"/>
                    </a:ext>
                  </a:extLst>
                </a:gridCol>
                <a:gridCol w="7919051">
                  <a:extLst>
                    <a:ext uri="{9D8B030D-6E8A-4147-A177-3AD203B41FA5}">
                      <a16:colId xmlns:a16="http://schemas.microsoft.com/office/drawing/2014/main" val="2232508989"/>
                    </a:ext>
                  </a:extLst>
                </a:gridCol>
              </a:tblGrid>
              <a:tr h="1053456">
                <a:tc>
                  <a:txBody>
                    <a:bodyPr/>
                    <a:lstStyle/>
                    <a:p>
                      <a:pPr algn="ctr"/>
                      <a:r>
                        <a:rPr lang="en-MO" sz="3200">
                          <a:solidFill>
                            <a:srgbClr val="004AAD"/>
                          </a:solidFill>
                        </a:rPr>
                        <a:t>Negatively-valenced emotions</a:t>
                      </a:r>
                    </a:p>
                  </a:txBody>
                  <a:tcPr anchor="ctr">
                    <a:lnL w="12700" cmpd="sng">
                      <a:noFill/>
                    </a:lnL>
                    <a:lnR w="38100" cap="flat" cmpd="sng" algn="ctr">
                      <a:noFill/>
                      <a:prstDash val="solid"/>
                      <a:round/>
                      <a:headEnd type="none" w="med" len="med"/>
                      <a:tailEnd type="none" w="med" len="med"/>
                    </a:lnR>
                    <a:noFill/>
                  </a:tcPr>
                </a:tc>
                <a:tc>
                  <a:txBody>
                    <a:bodyPr/>
                    <a:lstStyle/>
                    <a:p>
                      <a:pPr algn="ctr"/>
                      <a:r>
                        <a:rPr lang="en-MO" sz="3200">
                          <a:solidFill>
                            <a:srgbClr val="004AAD"/>
                          </a:solidFill>
                        </a:rPr>
                        <a:t>Postively-valenced emotions</a:t>
                      </a:r>
                    </a:p>
                  </a:txBody>
                  <a:tcPr anchor="ctr">
                    <a:lnL w="38100" cap="flat" cmpd="sng" algn="ctr">
                      <a:noFill/>
                      <a:prstDash val="solid"/>
                      <a:round/>
                      <a:headEnd type="none" w="med" len="med"/>
                      <a:tailEnd type="none" w="med" len="med"/>
                    </a:lnL>
                    <a:noFill/>
                  </a:tcPr>
                </a:tc>
                <a:extLst>
                  <a:ext uri="{0D108BD9-81ED-4DB2-BD59-A6C34878D82A}">
                    <a16:rowId xmlns:a16="http://schemas.microsoft.com/office/drawing/2014/main" val="590786987"/>
                  </a:ext>
                </a:extLst>
              </a:tr>
              <a:tr h="6247548">
                <a:tc>
                  <a:txBody>
                    <a:bodyPr/>
                    <a:lstStyle/>
                    <a:p>
                      <a:pPr algn="ctr"/>
                      <a:endParaRPr lang="en-MO" sz="3200">
                        <a:solidFill>
                          <a:srgbClr val="004AAD"/>
                        </a:solidFill>
                      </a:endParaRPr>
                    </a:p>
                  </a:txBody>
                  <a:tcPr anchor="ctr">
                    <a:lnL w="38100" cap="flat" cmpd="sng" algn="ctr">
                      <a:noFill/>
                      <a:prstDash val="solid"/>
                      <a:round/>
                      <a:headEnd type="none" w="med" len="med"/>
                      <a:tailEnd type="none" w="med" len="med"/>
                    </a:lnL>
                    <a:lnR w="38100" cap="flat" cmpd="sng" algn="ctr">
                      <a:solidFill>
                        <a:srgbClr val="004AAD"/>
                      </a:solidFill>
                      <a:prstDash val="solid"/>
                      <a:round/>
                      <a:headEnd type="none" w="med" len="med"/>
                      <a:tailEnd type="none" w="med" len="med"/>
                    </a:lnR>
                    <a:noFill/>
                  </a:tcPr>
                </a:tc>
                <a:tc>
                  <a:txBody>
                    <a:bodyPr/>
                    <a:lstStyle/>
                    <a:p>
                      <a:pPr algn="ctr"/>
                      <a:endParaRPr lang="en-MO" sz="3200">
                        <a:solidFill>
                          <a:srgbClr val="004AAD"/>
                        </a:solidFill>
                      </a:endParaRPr>
                    </a:p>
                  </a:txBody>
                  <a:tcPr anchor="ctr">
                    <a:lnL w="38100" cap="flat" cmpd="sng" algn="ctr">
                      <a:solidFill>
                        <a:srgbClr val="004AAD"/>
                      </a:solidFill>
                      <a:prstDash val="solid"/>
                      <a:round/>
                      <a:headEnd type="none" w="med" len="med"/>
                      <a:tailEnd type="none" w="med" len="med"/>
                    </a:lnL>
                    <a:noFill/>
                  </a:tcPr>
                </a:tc>
                <a:extLst>
                  <a:ext uri="{0D108BD9-81ED-4DB2-BD59-A6C34878D82A}">
                    <a16:rowId xmlns:a16="http://schemas.microsoft.com/office/drawing/2014/main" val="569959200"/>
                  </a:ext>
                </a:extLst>
              </a:tr>
            </a:tbl>
          </a:graphicData>
        </a:graphic>
      </p:graphicFrame>
      <p:grpSp>
        <p:nvGrpSpPr>
          <p:cNvPr id="12" name="Group 11">
            <a:extLst>
              <a:ext uri="{FF2B5EF4-FFF2-40B4-BE49-F238E27FC236}">
                <a16:creationId xmlns:a16="http://schemas.microsoft.com/office/drawing/2014/main" id="{9C865B6E-D6CF-164C-AE9C-4BC8D6A201F7}"/>
              </a:ext>
            </a:extLst>
          </p:cNvPr>
          <p:cNvGrpSpPr/>
          <p:nvPr/>
        </p:nvGrpSpPr>
        <p:grpSpPr>
          <a:xfrm>
            <a:off x="9799610" y="5235428"/>
            <a:ext cx="8095650" cy="1015663"/>
            <a:chOff x="9799610" y="6053664"/>
            <a:chExt cx="8095650" cy="1015663"/>
          </a:xfrm>
        </p:grpSpPr>
        <p:sp>
          <p:nvSpPr>
            <p:cNvPr id="3" name="TextBox 2">
              <a:extLst>
                <a:ext uri="{FF2B5EF4-FFF2-40B4-BE49-F238E27FC236}">
                  <a16:creationId xmlns:a16="http://schemas.microsoft.com/office/drawing/2014/main" id="{60DC1B47-D10C-65F9-06C9-C9C8F65798C8}"/>
                </a:ext>
              </a:extLst>
            </p:cNvPr>
            <p:cNvSpPr txBox="1"/>
            <p:nvPr/>
          </p:nvSpPr>
          <p:spPr>
            <a:xfrm>
              <a:off x="9799610" y="6143990"/>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Pride</a:t>
              </a:r>
            </a:p>
          </p:txBody>
        </p:sp>
        <p:sp>
          <p:nvSpPr>
            <p:cNvPr id="7" name="TextBox 6">
              <a:extLst>
                <a:ext uri="{FF2B5EF4-FFF2-40B4-BE49-F238E27FC236}">
                  <a16:creationId xmlns:a16="http://schemas.microsoft.com/office/drawing/2014/main" id="{C3AF65C3-362C-3366-5DDE-781C72935F36}"/>
                </a:ext>
              </a:extLst>
            </p:cNvPr>
            <p:cNvSpPr txBox="1"/>
            <p:nvPr/>
          </p:nvSpPr>
          <p:spPr>
            <a:xfrm>
              <a:off x="12495260" y="6053664"/>
              <a:ext cx="5400000" cy="1015663"/>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Serve to enhance self-worth and encourage future actions that align with societal norms of value or excellence</a:t>
              </a:r>
              <a:endParaRPr lang="en-MO" sz="2000">
                <a:latin typeface="Calibri Light" panose="020F0302020204030204" pitchFamily="34" charset="0"/>
                <a:cs typeface="Calibri Light" panose="020F0302020204030204" pitchFamily="34" charset="0"/>
              </a:endParaRPr>
            </a:p>
          </p:txBody>
        </p:sp>
      </p:grpSp>
      <p:grpSp>
        <p:nvGrpSpPr>
          <p:cNvPr id="18" name="Group 17">
            <a:extLst>
              <a:ext uri="{FF2B5EF4-FFF2-40B4-BE49-F238E27FC236}">
                <a16:creationId xmlns:a16="http://schemas.microsoft.com/office/drawing/2014/main" id="{562081EE-D05D-B161-F624-35F4C976D019}"/>
              </a:ext>
            </a:extLst>
          </p:cNvPr>
          <p:cNvGrpSpPr/>
          <p:nvPr/>
        </p:nvGrpSpPr>
        <p:grpSpPr>
          <a:xfrm>
            <a:off x="1224947" y="1231954"/>
            <a:ext cx="16515173" cy="8178514"/>
            <a:chOff x="1224947" y="1028754"/>
            <a:chExt cx="16515173" cy="8178514"/>
          </a:xfrm>
        </p:grpSpPr>
        <p:sp>
          <p:nvSpPr>
            <p:cNvPr id="25" name="TextBox 2">
              <a:extLst>
                <a:ext uri="{FF2B5EF4-FFF2-40B4-BE49-F238E27FC236}">
                  <a16:creationId xmlns:a16="http://schemas.microsoft.com/office/drawing/2014/main" id="{BCB4ED7D-99FC-C57F-64ED-FDF84580019A}"/>
                </a:ext>
              </a:extLst>
            </p:cNvPr>
            <p:cNvSpPr txBox="1"/>
            <p:nvPr/>
          </p:nvSpPr>
          <p:spPr>
            <a:xfrm>
              <a:off x="4725792" y="1028754"/>
              <a:ext cx="8836416" cy="1064394"/>
            </a:xfrm>
            <a:prstGeom prst="rect">
              <a:avLst/>
            </a:prstGeom>
          </p:spPr>
          <p:txBody>
            <a:bodyPr wrap="square" lIns="0" tIns="0" rIns="0" bIns="0" rtlCol="0" anchor="t">
              <a:spAutoFit/>
            </a:bodyPr>
            <a:lstStyle/>
            <a:p>
              <a:pPr algn="ctr">
                <a:lnSpc>
                  <a:spcPts val="8250"/>
                </a:lnSpc>
              </a:pPr>
              <a:r>
                <a:rPr lang="en-US" sz="7500">
                  <a:solidFill>
                    <a:srgbClr val="1B131B"/>
                  </a:solidFill>
                  <a:latin typeface="Codec Pro Bold"/>
                </a:rPr>
                <a:t>Moral Emotions</a:t>
              </a:r>
              <a:endParaRPr lang="en-US" sz="7500">
                <a:solidFill>
                  <a:srgbClr val="004AAD"/>
                </a:solidFill>
                <a:latin typeface="Codec Pro Bold"/>
              </a:endParaRPr>
            </a:p>
          </p:txBody>
        </p:sp>
        <p:grpSp>
          <p:nvGrpSpPr>
            <p:cNvPr id="28" name="Group 27">
              <a:extLst>
                <a:ext uri="{FF2B5EF4-FFF2-40B4-BE49-F238E27FC236}">
                  <a16:creationId xmlns:a16="http://schemas.microsoft.com/office/drawing/2014/main" id="{26715CA3-57B2-0CF5-7415-47E1AE16C529}"/>
                </a:ext>
              </a:extLst>
            </p:cNvPr>
            <p:cNvGrpSpPr/>
            <p:nvPr/>
          </p:nvGrpSpPr>
          <p:grpSpPr>
            <a:xfrm>
              <a:off x="1224949" y="3038253"/>
              <a:ext cx="7919050" cy="707886"/>
              <a:chOff x="898628" y="3986473"/>
              <a:chExt cx="7919050" cy="707886"/>
            </a:xfrm>
          </p:grpSpPr>
          <p:sp>
            <p:nvSpPr>
              <p:cNvPr id="26" name="TextBox 25">
                <a:extLst>
                  <a:ext uri="{FF2B5EF4-FFF2-40B4-BE49-F238E27FC236}">
                    <a16:creationId xmlns:a16="http://schemas.microsoft.com/office/drawing/2014/main" id="{F4517EF8-A771-3431-E721-67F285C8848A}"/>
                  </a:ext>
                </a:extLst>
              </p:cNvPr>
              <p:cNvSpPr txBox="1"/>
              <p:nvPr/>
            </p:nvSpPr>
            <p:spPr>
              <a:xfrm>
                <a:off x="898628" y="4113132"/>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Shame</a:t>
                </a:r>
              </a:p>
            </p:txBody>
          </p:sp>
          <p:sp>
            <p:nvSpPr>
              <p:cNvPr id="27" name="TextBox 26">
                <a:extLst>
                  <a:ext uri="{FF2B5EF4-FFF2-40B4-BE49-F238E27FC236}">
                    <a16:creationId xmlns:a16="http://schemas.microsoft.com/office/drawing/2014/main" id="{84949F7E-FF6D-77A9-B424-4842169C0C8D}"/>
                  </a:ext>
                </a:extLst>
              </p:cNvPr>
              <p:cNvSpPr txBox="1"/>
              <p:nvPr/>
            </p:nvSpPr>
            <p:spPr>
              <a:xfrm>
                <a:off x="3572818" y="3986473"/>
                <a:ext cx="5244860"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T</a:t>
                </a:r>
                <a:r>
                  <a:rPr lang="en-MO" sz="2000">
                    <a:latin typeface="Calibri Light" panose="020F0302020204030204" pitchFamily="34" charset="0"/>
                    <a:cs typeface="Calibri Light" panose="020F0302020204030204" pitchFamily="34" charset="0"/>
                  </a:rPr>
                  <a:t>he more “</a:t>
                </a:r>
                <a:r>
                  <a:rPr lang="en-MO" sz="2000" b="1">
                    <a:latin typeface="Calibri Light" panose="020F0302020204030204" pitchFamily="34" charset="0"/>
                    <a:cs typeface="Calibri Light" panose="020F0302020204030204" pitchFamily="34" charset="0"/>
                  </a:rPr>
                  <a:t>PUBLIC</a:t>
                </a:r>
                <a:r>
                  <a:rPr lang="en-MO" sz="2000">
                    <a:latin typeface="Calibri Light" panose="020F0302020204030204" pitchFamily="34" charset="0"/>
                    <a:cs typeface="Calibri Light" panose="020F0302020204030204" pitchFamily="34" charset="0"/>
                  </a:rPr>
                  <a:t>” emotions – public exposure &amp; disapproval</a:t>
                </a:r>
              </a:p>
            </p:txBody>
          </p:sp>
        </p:grpSp>
        <p:grpSp>
          <p:nvGrpSpPr>
            <p:cNvPr id="32" name="Group 31">
              <a:extLst>
                <a:ext uri="{FF2B5EF4-FFF2-40B4-BE49-F238E27FC236}">
                  <a16:creationId xmlns:a16="http://schemas.microsoft.com/office/drawing/2014/main" id="{8089A3C1-A026-6AB8-B0D1-128AE2E6FABE}"/>
                </a:ext>
              </a:extLst>
            </p:cNvPr>
            <p:cNvGrpSpPr/>
            <p:nvPr/>
          </p:nvGrpSpPr>
          <p:grpSpPr>
            <a:xfrm>
              <a:off x="1224947" y="4144322"/>
              <a:ext cx="7919053" cy="707886"/>
              <a:chOff x="898628" y="3464418"/>
              <a:chExt cx="7919053" cy="707886"/>
            </a:xfrm>
          </p:grpSpPr>
          <p:sp>
            <p:nvSpPr>
              <p:cNvPr id="33" name="TextBox 32">
                <a:extLst>
                  <a:ext uri="{FF2B5EF4-FFF2-40B4-BE49-F238E27FC236}">
                    <a16:creationId xmlns:a16="http://schemas.microsoft.com/office/drawing/2014/main" id="{470081D1-8467-8719-86F9-3730DFF687B0}"/>
                  </a:ext>
                </a:extLst>
              </p:cNvPr>
              <p:cNvSpPr txBox="1"/>
              <p:nvPr/>
            </p:nvSpPr>
            <p:spPr>
              <a:xfrm>
                <a:off x="898628" y="3572910"/>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Guilt</a:t>
                </a:r>
              </a:p>
            </p:txBody>
          </p:sp>
          <p:sp>
            <p:nvSpPr>
              <p:cNvPr id="34" name="TextBox 33">
                <a:extLst>
                  <a:ext uri="{FF2B5EF4-FFF2-40B4-BE49-F238E27FC236}">
                    <a16:creationId xmlns:a16="http://schemas.microsoft.com/office/drawing/2014/main" id="{A472C924-2D22-A4C9-9477-29D4D5D679DB}"/>
                  </a:ext>
                </a:extLst>
              </p:cNvPr>
              <p:cNvSpPr txBox="1"/>
              <p:nvPr/>
            </p:nvSpPr>
            <p:spPr>
              <a:xfrm>
                <a:off x="3572819" y="3464418"/>
                <a:ext cx="5244862"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T</a:t>
                </a:r>
                <a:r>
                  <a:rPr lang="en-MO" sz="2000">
                    <a:latin typeface="Calibri Light" panose="020F0302020204030204" pitchFamily="34" charset="0"/>
                    <a:cs typeface="Calibri Light" panose="020F0302020204030204" pitchFamily="34" charset="0"/>
                  </a:rPr>
                  <a:t>he more “</a:t>
                </a:r>
                <a:r>
                  <a:rPr lang="en-MO" sz="2000" b="1">
                    <a:latin typeface="Calibri Light" panose="020F0302020204030204" pitchFamily="34" charset="0"/>
                    <a:cs typeface="Calibri Light" panose="020F0302020204030204" pitchFamily="34" charset="0"/>
                  </a:rPr>
                  <a:t>PRIVATE</a:t>
                </a:r>
                <a:r>
                  <a:rPr lang="en-MO" sz="2000">
                    <a:latin typeface="Calibri Light" panose="020F0302020204030204" pitchFamily="34" charset="0"/>
                    <a:cs typeface="Calibri Light" panose="020F0302020204030204" pitchFamily="34" charset="0"/>
                  </a:rPr>
                  <a:t>” emotions – pangs of conscience generated internally</a:t>
                </a:r>
              </a:p>
            </p:txBody>
          </p:sp>
        </p:grpSp>
        <p:grpSp>
          <p:nvGrpSpPr>
            <p:cNvPr id="35" name="Group 34">
              <a:extLst>
                <a:ext uri="{FF2B5EF4-FFF2-40B4-BE49-F238E27FC236}">
                  <a16:creationId xmlns:a16="http://schemas.microsoft.com/office/drawing/2014/main" id="{7B520104-5405-E862-E273-2D69679EC2A8}"/>
                </a:ext>
              </a:extLst>
            </p:cNvPr>
            <p:cNvGrpSpPr/>
            <p:nvPr/>
          </p:nvGrpSpPr>
          <p:grpSpPr>
            <a:xfrm>
              <a:off x="1224947" y="5247348"/>
              <a:ext cx="7919052" cy="707886"/>
              <a:chOff x="898628" y="2942362"/>
              <a:chExt cx="7919052" cy="707886"/>
            </a:xfrm>
          </p:grpSpPr>
          <p:sp>
            <p:nvSpPr>
              <p:cNvPr id="36" name="TextBox 35">
                <a:extLst>
                  <a:ext uri="{FF2B5EF4-FFF2-40B4-BE49-F238E27FC236}">
                    <a16:creationId xmlns:a16="http://schemas.microsoft.com/office/drawing/2014/main" id="{AB3B1321-6FB3-3615-223E-585F3E006C6A}"/>
                  </a:ext>
                </a:extLst>
              </p:cNvPr>
              <p:cNvSpPr txBox="1"/>
              <p:nvPr/>
            </p:nvSpPr>
            <p:spPr>
              <a:xfrm>
                <a:off x="898628" y="3032687"/>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Anger</a:t>
                </a:r>
              </a:p>
            </p:txBody>
          </p:sp>
          <p:sp>
            <p:nvSpPr>
              <p:cNvPr id="37" name="TextBox 36">
                <a:extLst>
                  <a:ext uri="{FF2B5EF4-FFF2-40B4-BE49-F238E27FC236}">
                    <a16:creationId xmlns:a16="http://schemas.microsoft.com/office/drawing/2014/main" id="{30A9F26E-514B-7103-7934-B82B99F6C2FF}"/>
                  </a:ext>
                </a:extLst>
              </p:cNvPr>
              <p:cNvSpPr txBox="1"/>
              <p:nvPr/>
            </p:nvSpPr>
            <p:spPr>
              <a:xfrm>
                <a:off x="3572818" y="2942362"/>
                <a:ext cx="5244862"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Associated with violations of the rights of individuals</a:t>
                </a:r>
                <a:endParaRPr lang="en-MO" sz="2000">
                  <a:latin typeface="Calibri Light" panose="020F0302020204030204" pitchFamily="34" charset="0"/>
                  <a:cs typeface="Calibri Light" panose="020F0302020204030204" pitchFamily="34" charset="0"/>
                </a:endParaRPr>
              </a:p>
            </p:txBody>
          </p:sp>
        </p:grpSp>
        <p:grpSp>
          <p:nvGrpSpPr>
            <p:cNvPr id="8" name="Group 7">
              <a:extLst>
                <a:ext uri="{FF2B5EF4-FFF2-40B4-BE49-F238E27FC236}">
                  <a16:creationId xmlns:a16="http://schemas.microsoft.com/office/drawing/2014/main" id="{7F069D43-EF47-F5DC-981C-62C9DC0C2D50}"/>
                </a:ext>
              </a:extLst>
            </p:cNvPr>
            <p:cNvGrpSpPr/>
            <p:nvPr/>
          </p:nvGrpSpPr>
          <p:grpSpPr>
            <a:xfrm>
              <a:off x="1224947" y="6326222"/>
              <a:ext cx="7919052" cy="1015663"/>
              <a:chOff x="1224949" y="7292241"/>
              <a:chExt cx="7919052" cy="1015663"/>
            </a:xfrm>
          </p:grpSpPr>
          <p:sp>
            <p:nvSpPr>
              <p:cNvPr id="42" name="TextBox 41">
                <a:extLst>
                  <a:ext uri="{FF2B5EF4-FFF2-40B4-BE49-F238E27FC236}">
                    <a16:creationId xmlns:a16="http://schemas.microsoft.com/office/drawing/2014/main" id="{88C97B82-FA74-6EF4-B1BC-E49840C164CF}"/>
                  </a:ext>
                </a:extLst>
              </p:cNvPr>
              <p:cNvSpPr txBox="1"/>
              <p:nvPr/>
            </p:nvSpPr>
            <p:spPr>
              <a:xfrm>
                <a:off x="1224949" y="7387711"/>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Annoyance</a:t>
                </a:r>
              </a:p>
            </p:txBody>
          </p:sp>
          <p:sp>
            <p:nvSpPr>
              <p:cNvPr id="43" name="TextBox 42">
                <a:extLst>
                  <a:ext uri="{FF2B5EF4-FFF2-40B4-BE49-F238E27FC236}">
                    <a16:creationId xmlns:a16="http://schemas.microsoft.com/office/drawing/2014/main" id="{C3837682-74BA-3F6D-4AF1-04BEE8C72CA9}"/>
                  </a:ext>
                </a:extLst>
              </p:cNvPr>
              <p:cNvSpPr txBox="1"/>
              <p:nvPr/>
            </p:nvSpPr>
            <p:spPr>
              <a:xfrm>
                <a:off x="3899139" y="7292241"/>
                <a:ext cx="5244862" cy="1015663"/>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Not self-conscious non-moral emotion, a more general feeling when cannot specify a distinct emotion</a:t>
                </a:r>
                <a:endParaRPr lang="en-MO" sz="2000">
                  <a:latin typeface="Calibri Light" panose="020F0302020204030204" pitchFamily="34" charset="0"/>
                  <a:cs typeface="Calibri Light" panose="020F0302020204030204" pitchFamily="34" charset="0"/>
                </a:endParaRPr>
              </a:p>
            </p:txBody>
          </p:sp>
        </p:grpSp>
        <p:grpSp>
          <p:nvGrpSpPr>
            <p:cNvPr id="11" name="Group 10">
              <a:extLst>
                <a:ext uri="{FF2B5EF4-FFF2-40B4-BE49-F238E27FC236}">
                  <a16:creationId xmlns:a16="http://schemas.microsoft.com/office/drawing/2014/main" id="{048FD3C3-5828-FBF7-B1E3-6CB6CE109A46}"/>
                </a:ext>
              </a:extLst>
            </p:cNvPr>
            <p:cNvGrpSpPr/>
            <p:nvPr/>
          </p:nvGrpSpPr>
          <p:grpSpPr>
            <a:xfrm>
              <a:off x="9799610" y="3038253"/>
              <a:ext cx="7940510" cy="1015663"/>
              <a:chOff x="9799610" y="3525713"/>
              <a:chExt cx="7940510" cy="1015663"/>
            </a:xfrm>
          </p:grpSpPr>
          <p:sp>
            <p:nvSpPr>
              <p:cNvPr id="39" name="TextBox 38">
                <a:extLst>
                  <a:ext uri="{FF2B5EF4-FFF2-40B4-BE49-F238E27FC236}">
                    <a16:creationId xmlns:a16="http://schemas.microsoft.com/office/drawing/2014/main" id="{DDF6E358-5BD2-4106-1F68-09DDB6E4E3EF}"/>
                  </a:ext>
                </a:extLst>
              </p:cNvPr>
              <p:cNvSpPr txBox="1"/>
              <p:nvPr/>
            </p:nvSpPr>
            <p:spPr>
              <a:xfrm>
                <a:off x="9799610" y="3652371"/>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Elevation</a:t>
                </a:r>
              </a:p>
            </p:txBody>
          </p:sp>
          <p:sp>
            <p:nvSpPr>
              <p:cNvPr id="4" name="TextBox 3">
                <a:extLst>
                  <a:ext uri="{FF2B5EF4-FFF2-40B4-BE49-F238E27FC236}">
                    <a16:creationId xmlns:a16="http://schemas.microsoft.com/office/drawing/2014/main" id="{6BC1FB1B-B25B-C479-1005-39BE47311EB1}"/>
                  </a:ext>
                </a:extLst>
              </p:cNvPr>
              <p:cNvSpPr txBox="1"/>
              <p:nvPr/>
            </p:nvSpPr>
            <p:spPr>
              <a:xfrm>
                <a:off x="12495260" y="3525713"/>
                <a:ext cx="5244860" cy="1015663"/>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Experience when witnessing a virtuous act that improves welfare of others; feeling of warmth accompanied by admiration</a:t>
                </a:r>
                <a:endParaRPr lang="en-MO" sz="2000">
                  <a:latin typeface="Calibri Light" panose="020F0302020204030204" pitchFamily="34" charset="0"/>
                  <a:cs typeface="Calibri Light" panose="020F0302020204030204" pitchFamily="34" charset="0"/>
                </a:endParaRPr>
              </a:p>
            </p:txBody>
          </p:sp>
        </p:grpSp>
        <p:grpSp>
          <p:nvGrpSpPr>
            <p:cNvPr id="9" name="Group 8">
              <a:extLst>
                <a:ext uri="{FF2B5EF4-FFF2-40B4-BE49-F238E27FC236}">
                  <a16:creationId xmlns:a16="http://schemas.microsoft.com/office/drawing/2014/main" id="{C3492270-268F-DC14-33CB-0D014B4E50E9}"/>
                </a:ext>
              </a:extLst>
            </p:cNvPr>
            <p:cNvGrpSpPr/>
            <p:nvPr/>
          </p:nvGrpSpPr>
          <p:grpSpPr>
            <a:xfrm>
              <a:off x="9799610" y="4098925"/>
              <a:ext cx="7904190" cy="707886"/>
              <a:chOff x="9799610" y="4795958"/>
              <a:chExt cx="7904190" cy="707886"/>
            </a:xfrm>
          </p:grpSpPr>
          <p:sp>
            <p:nvSpPr>
              <p:cNvPr id="2" name="TextBox 1">
                <a:extLst>
                  <a:ext uri="{FF2B5EF4-FFF2-40B4-BE49-F238E27FC236}">
                    <a16:creationId xmlns:a16="http://schemas.microsoft.com/office/drawing/2014/main" id="{C654C1AE-F314-C379-20B4-9ED6A619D5A5}"/>
                  </a:ext>
                </a:extLst>
              </p:cNvPr>
              <p:cNvSpPr txBox="1"/>
              <p:nvPr/>
            </p:nvSpPr>
            <p:spPr>
              <a:xfrm>
                <a:off x="9799610" y="4898181"/>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Gratitude</a:t>
                </a:r>
              </a:p>
            </p:txBody>
          </p:sp>
          <p:sp>
            <p:nvSpPr>
              <p:cNvPr id="6" name="TextBox 5">
                <a:extLst>
                  <a:ext uri="{FF2B5EF4-FFF2-40B4-BE49-F238E27FC236}">
                    <a16:creationId xmlns:a16="http://schemas.microsoft.com/office/drawing/2014/main" id="{B5A913B1-B126-66F0-2C3B-82A298316674}"/>
                  </a:ext>
                </a:extLst>
              </p:cNvPr>
              <p:cNvSpPr txBox="1"/>
              <p:nvPr/>
            </p:nvSpPr>
            <p:spPr>
              <a:xfrm>
                <a:off x="12495260" y="4795958"/>
                <a:ext cx="5208540"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An affective reaction to receiving voluntarily and intentionally help from others</a:t>
                </a:r>
                <a:endParaRPr lang="en-MO" sz="2000">
                  <a:latin typeface="Calibri Light" panose="020F0302020204030204" pitchFamily="34" charset="0"/>
                  <a:cs typeface="Calibri Light" panose="020F0302020204030204" pitchFamily="34" charset="0"/>
                </a:endParaRPr>
              </a:p>
            </p:txBody>
          </p:sp>
        </p:grpSp>
        <p:grpSp>
          <p:nvGrpSpPr>
            <p:cNvPr id="16" name="Group 15">
              <a:extLst>
                <a:ext uri="{FF2B5EF4-FFF2-40B4-BE49-F238E27FC236}">
                  <a16:creationId xmlns:a16="http://schemas.microsoft.com/office/drawing/2014/main" id="{37086CD7-5DC9-DC8E-624B-82AA466BE6C2}"/>
                </a:ext>
              </a:extLst>
            </p:cNvPr>
            <p:cNvGrpSpPr/>
            <p:nvPr/>
          </p:nvGrpSpPr>
          <p:grpSpPr>
            <a:xfrm>
              <a:off x="1224947" y="7409488"/>
              <a:ext cx="7919052" cy="707886"/>
              <a:chOff x="1224947" y="7815888"/>
              <a:chExt cx="7919052" cy="707886"/>
            </a:xfrm>
          </p:grpSpPr>
          <p:sp>
            <p:nvSpPr>
              <p:cNvPr id="41" name="TextBox 40">
                <a:extLst>
                  <a:ext uri="{FF2B5EF4-FFF2-40B4-BE49-F238E27FC236}">
                    <a16:creationId xmlns:a16="http://schemas.microsoft.com/office/drawing/2014/main" id="{DED4DB18-FBAE-816D-6C9F-2EA31E67929B}"/>
                  </a:ext>
                </a:extLst>
              </p:cNvPr>
              <p:cNvSpPr txBox="1"/>
              <p:nvPr/>
            </p:nvSpPr>
            <p:spPr>
              <a:xfrm>
                <a:off x="1224947" y="7912111"/>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Embarrassment</a:t>
                </a:r>
              </a:p>
            </p:txBody>
          </p:sp>
          <p:sp>
            <p:nvSpPr>
              <p:cNvPr id="13" name="TextBox 12">
                <a:extLst>
                  <a:ext uri="{FF2B5EF4-FFF2-40B4-BE49-F238E27FC236}">
                    <a16:creationId xmlns:a16="http://schemas.microsoft.com/office/drawing/2014/main" id="{5FF517A0-6086-0FEE-B84F-39AE5AC5377E}"/>
                  </a:ext>
                </a:extLst>
              </p:cNvPr>
              <p:cNvSpPr txBox="1"/>
              <p:nvPr/>
            </p:nvSpPr>
            <p:spPr>
              <a:xfrm>
                <a:off x="3899137" y="7815888"/>
                <a:ext cx="5244862"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An aversive condition that ensues after public social predicaments </a:t>
                </a:r>
                <a:endParaRPr lang="en-MO" sz="2000">
                  <a:latin typeface="Calibri Light" panose="020F0302020204030204" pitchFamily="34" charset="0"/>
                  <a:cs typeface="Calibri Light" panose="020F0302020204030204" pitchFamily="34" charset="0"/>
                </a:endParaRPr>
              </a:p>
            </p:txBody>
          </p:sp>
        </p:grpSp>
        <p:grpSp>
          <p:nvGrpSpPr>
            <p:cNvPr id="17" name="Group 16">
              <a:extLst>
                <a:ext uri="{FF2B5EF4-FFF2-40B4-BE49-F238E27FC236}">
                  <a16:creationId xmlns:a16="http://schemas.microsoft.com/office/drawing/2014/main" id="{86A32E2F-8718-65EB-6D87-6A531B02D32E}"/>
                </a:ext>
              </a:extLst>
            </p:cNvPr>
            <p:cNvGrpSpPr/>
            <p:nvPr/>
          </p:nvGrpSpPr>
          <p:grpSpPr>
            <a:xfrm>
              <a:off x="1224947" y="8499382"/>
              <a:ext cx="7919048" cy="707886"/>
              <a:chOff x="1224947" y="9007382"/>
              <a:chExt cx="7919048" cy="707886"/>
            </a:xfrm>
          </p:grpSpPr>
          <p:sp>
            <p:nvSpPr>
              <p:cNvPr id="45" name="TextBox 44">
                <a:extLst>
                  <a:ext uri="{FF2B5EF4-FFF2-40B4-BE49-F238E27FC236}">
                    <a16:creationId xmlns:a16="http://schemas.microsoft.com/office/drawing/2014/main" id="{B0CD052E-B126-561F-BD19-51F26226128F}"/>
                  </a:ext>
                </a:extLst>
              </p:cNvPr>
              <p:cNvSpPr txBox="1"/>
              <p:nvPr/>
            </p:nvSpPr>
            <p:spPr>
              <a:xfrm>
                <a:off x="1224947" y="9097730"/>
                <a:ext cx="2347870" cy="461665"/>
              </a:xfrm>
              <a:prstGeom prst="rect">
                <a:avLst/>
              </a:prstGeom>
              <a:solidFill>
                <a:schemeClr val="accent1">
                  <a:lumMod val="75000"/>
                </a:schemeClr>
              </a:solidFill>
              <a:ln>
                <a:noFill/>
              </a:ln>
            </p:spPr>
            <p:txBody>
              <a:bodyPr wrap="square" rtlCol="0">
                <a:spAutoFit/>
              </a:bodyPr>
              <a:lstStyle/>
              <a:p>
                <a:pPr algn="ctr"/>
                <a:r>
                  <a:rPr lang="en-MO" sz="2400" b="1">
                    <a:solidFill>
                      <a:schemeClr val="bg1"/>
                    </a:solidFill>
                  </a:rPr>
                  <a:t>Feeling bad</a:t>
                </a:r>
              </a:p>
            </p:txBody>
          </p:sp>
          <p:sp>
            <p:nvSpPr>
              <p:cNvPr id="14" name="TextBox 13">
                <a:extLst>
                  <a:ext uri="{FF2B5EF4-FFF2-40B4-BE49-F238E27FC236}">
                    <a16:creationId xmlns:a16="http://schemas.microsoft.com/office/drawing/2014/main" id="{F9429903-C672-A5C8-1303-A450CD9AF474}"/>
                  </a:ext>
                </a:extLst>
              </p:cNvPr>
              <p:cNvSpPr txBox="1"/>
              <p:nvPr/>
            </p:nvSpPr>
            <p:spPr>
              <a:xfrm>
                <a:off x="3899136" y="9007382"/>
                <a:ext cx="5244859" cy="707886"/>
              </a:xfrm>
              <a:prstGeom prst="rect">
                <a:avLst/>
              </a:prstGeom>
              <a:noFill/>
            </p:spPr>
            <p:txBody>
              <a:bodyPr wrap="square" rtlCol="0">
                <a:spAutoFit/>
              </a:bodyPr>
              <a:lstStyle/>
              <a:p>
                <a:r>
                  <a:rPr lang="en-US" sz="2000">
                    <a:latin typeface="Calibri Light" panose="020F0302020204030204" pitchFamily="34" charset="0"/>
                    <a:cs typeface="Calibri Light" panose="020F0302020204030204" pitchFamily="34" charset="0"/>
                  </a:rPr>
                  <a:t>An aversive condition that ensues after public social predicaments </a:t>
                </a:r>
                <a:endParaRPr lang="en-MO" sz="2000">
                  <a:latin typeface="Calibri Light" panose="020F0302020204030204" pitchFamily="34" charset="0"/>
                  <a:cs typeface="Calibri Light" panose="020F0302020204030204" pitchFamily="34" charset="0"/>
                </a:endParaRPr>
              </a:p>
            </p:txBody>
          </p:sp>
        </p:grpSp>
      </p:grpSp>
      <p:sp>
        <p:nvSpPr>
          <p:cNvPr id="15" name="TextBox 14">
            <a:extLst>
              <a:ext uri="{FF2B5EF4-FFF2-40B4-BE49-F238E27FC236}">
                <a16:creationId xmlns:a16="http://schemas.microsoft.com/office/drawing/2014/main" id="{FC5F96D8-DED6-EE1C-A15D-8D17CBAA1875}"/>
              </a:ext>
            </a:extLst>
          </p:cNvPr>
          <p:cNvSpPr txBox="1"/>
          <p:nvPr/>
        </p:nvSpPr>
        <p:spPr>
          <a:xfrm>
            <a:off x="7264400" y="9718738"/>
            <a:ext cx="10842571" cy="369332"/>
          </a:xfrm>
          <a:prstGeom prst="rect">
            <a:avLst/>
          </a:prstGeom>
          <a:noFill/>
        </p:spPr>
        <p:txBody>
          <a:bodyPr wrap="square" rtlCol="0">
            <a:spAutoFit/>
          </a:bodyPr>
          <a:lstStyle/>
          <a:p>
            <a:pPr algn="r"/>
            <a:r>
              <a:rPr lang="en-MO"/>
              <a:t>(Bland et al., 2020; Pohling,, Disessner, &amp; Strobel, 2018; Tangney et al., 2007; Van de Vyver &amp; Abrams; 2017)</a:t>
            </a:r>
          </a:p>
        </p:txBody>
      </p:sp>
    </p:spTree>
    <p:extLst>
      <p:ext uri="{BB962C8B-B14F-4D97-AF65-F5344CB8AC3E}">
        <p14:creationId xmlns:p14="http://schemas.microsoft.com/office/powerpoint/2010/main" val="365607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0963BC8-B87A-C932-AE01-6A5C62BECDF5}"/>
              </a:ext>
            </a:extLst>
          </p:cNvPr>
          <p:cNvSpPr txBox="1"/>
          <p:nvPr/>
        </p:nvSpPr>
        <p:spPr>
          <a:xfrm>
            <a:off x="9813471" y="9718738"/>
            <a:ext cx="8293500" cy="369332"/>
          </a:xfrm>
          <a:prstGeom prst="rect">
            <a:avLst/>
          </a:prstGeom>
          <a:noFill/>
        </p:spPr>
        <p:txBody>
          <a:bodyPr wrap="square" rtlCol="0">
            <a:spAutoFit/>
          </a:bodyPr>
          <a:lstStyle/>
          <a:p>
            <a:pPr algn="r"/>
            <a:r>
              <a:rPr lang="en-MO"/>
              <a:t>(Bland et al., 2016; 2020; Tangney et al., 2007)</a:t>
            </a:r>
          </a:p>
        </p:txBody>
      </p:sp>
      <p:grpSp>
        <p:nvGrpSpPr>
          <p:cNvPr id="30" name="Group 29">
            <a:extLst>
              <a:ext uri="{FF2B5EF4-FFF2-40B4-BE49-F238E27FC236}">
                <a16:creationId xmlns:a16="http://schemas.microsoft.com/office/drawing/2014/main" id="{B542E5A1-6D18-B018-DD30-CBBDFB4E52F1}"/>
              </a:ext>
            </a:extLst>
          </p:cNvPr>
          <p:cNvGrpSpPr/>
          <p:nvPr/>
        </p:nvGrpSpPr>
        <p:grpSpPr>
          <a:xfrm>
            <a:off x="503744" y="3000034"/>
            <a:ext cx="17497371" cy="6001594"/>
            <a:chOff x="609600" y="3543630"/>
            <a:chExt cx="17497371" cy="6001594"/>
          </a:xfrm>
        </p:grpSpPr>
        <p:grpSp>
          <p:nvGrpSpPr>
            <p:cNvPr id="26" name="Group 25">
              <a:extLst>
                <a:ext uri="{FF2B5EF4-FFF2-40B4-BE49-F238E27FC236}">
                  <a16:creationId xmlns:a16="http://schemas.microsoft.com/office/drawing/2014/main" id="{04171B10-79A3-66C6-CCE0-A133D6470D4C}"/>
                </a:ext>
              </a:extLst>
            </p:cNvPr>
            <p:cNvGrpSpPr/>
            <p:nvPr/>
          </p:nvGrpSpPr>
          <p:grpSpPr>
            <a:xfrm>
              <a:off x="10648563" y="3578258"/>
              <a:ext cx="7458408" cy="5771676"/>
              <a:chOff x="609600" y="3758557"/>
              <a:chExt cx="7458408" cy="5771676"/>
            </a:xfrm>
          </p:grpSpPr>
          <p:pic>
            <p:nvPicPr>
              <p:cNvPr id="6" name="Picture 5" descr="A hand pointing at a screen&#10;&#10;Description automatically generated">
                <a:extLst>
                  <a:ext uri="{FF2B5EF4-FFF2-40B4-BE49-F238E27FC236}">
                    <a16:creationId xmlns:a16="http://schemas.microsoft.com/office/drawing/2014/main" id="{3D93B853-46BD-E220-EF4E-ED8AC2278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81" y="3758557"/>
                <a:ext cx="6790448" cy="5200923"/>
              </a:xfrm>
              <a:prstGeom prst="rect">
                <a:avLst/>
              </a:prstGeom>
            </p:spPr>
          </p:pic>
          <p:sp>
            <p:nvSpPr>
              <p:cNvPr id="9" name="TextBox 8">
                <a:extLst>
                  <a:ext uri="{FF2B5EF4-FFF2-40B4-BE49-F238E27FC236}">
                    <a16:creationId xmlns:a16="http://schemas.microsoft.com/office/drawing/2014/main" id="{26127D02-8938-CE6F-D98D-10276A171ABC}"/>
                  </a:ext>
                </a:extLst>
              </p:cNvPr>
              <p:cNvSpPr txBox="1"/>
              <p:nvPr/>
            </p:nvSpPr>
            <p:spPr>
              <a:xfrm>
                <a:off x="609600" y="9099346"/>
                <a:ext cx="7458408" cy="430887"/>
              </a:xfrm>
              <a:prstGeom prst="rect">
                <a:avLst/>
              </a:prstGeom>
              <a:noFill/>
            </p:spPr>
            <p:txBody>
              <a:bodyPr wrap="square" rtlCol="0">
                <a:spAutoFit/>
              </a:bodyPr>
              <a:lstStyle/>
              <a:p>
                <a:pPr algn="ctr"/>
                <a:r>
                  <a:rPr lang="en-MO" sz="2200" b="1">
                    <a:latin typeface="Calibri Light" panose="020F0302020204030204" pitchFamily="34" charset="0"/>
                    <a:cs typeface="Calibri Light" panose="020F0302020204030204" pitchFamily="34" charset="0"/>
                  </a:rPr>
                  <a:t>Moral Emotion Task – EMOTICOM, Social Cognition</a:t>
                </a:r>
              </a:p>
            </p:txBody>
          </p:sp>
        </p:grpSp>
        <p:grpSp>
          <p:nvGrpSpPr>
            <p:cNvPr id="27" name="Group 26">
              <a:extLst>
                <a:ext uri="{FF2B5EF4-FFF2-40B4-BE49-F238E27FC236}">
                  <a16:creationId xmlns:a16="http://schemas.microsoft.com/office/drawing/2014/main" id="{E035FFF6-EE88-BE51-75A5-CE25899DDB45}"/>
                </a:ext>
              </a:extLst>
            </p:cNvPr>
            <p:cNvGrpSpPr/>
            <p:nvPr/>
          </p:nvGrpSpPr>
          <p:grpSpPr>
            <a:xfrm>
              <a:off x="609600" y="3543630"/>
              <a:ext cx="9468073" cy="6001594"/>
              <a:chOff x="8187874" y="3714131"/>
              <a:chExt cx="9468073" cy="6001594"/>
            </a:xfrm>
          </p:grpSpPr>
          <p:sp>
            <p:nvSpPr>
              <p:cNvPr id="8" name="TextBox 7">
                <a:extLst>
                  <a:ext uri="{FF2B5EF4-FFF2-40B4-BE49-F238E27FC236}">
                    <a16:creationId xmlns:a16="http://schemas.microsoft.com/office/drawing/2014/main" id="{1528E830-3CD9-030A-8C9C-1B89B3F9C5D0}"/>
                  </a:ext>
                </a:extLst>
              </p:cNvPr>
              <p:cNvSpPr txBox="1"/>
              <p:nvPr/>
            </p:nvSpPr>
            <p:spPr>
              <a:xfrm>
                <a:off x="8187874" y="6910662"/>
                <a:ext cx="9468073" cy="2805063"/>
              </a:xfrm>
              <a:prstGeom prst="rect">
                <a:avLst/>
              </a:prstGeom>
              <a:noFill/>
            </p:spPr>
            <p:txBody>
              <a:bodyPr wrap="square" rtlCol="0">
                <a:spAutoFit/>
              </a:bodyPr>
              <a:lstStyle/>
              <a:p>
                <a:pPr marL="533400" indent="-533400" algn="just">
                  <a:lnSpc>
                    <a:spcPct val="150000"/>
                  </a:lnSpc>
                  <a:buFont typeface="Zapf Dingbats"/>
                  <a:buChar char="➜"/>
                </a:pPr>
                <a:r>
                  <a:rPr lang="en-MO" sz="2400">
                    <a:latin typeface="Calibri Light" panose="020F0302020204030204" pitchFamily="34" charset="0"/>
                    <a:cs typeface="Calibri Light" panose="020F0302020204030204" pitchFamily="34" charset="0"/>
                  </a:rPr>
                  <a:t>Examined evaluation of moral emotions (“guilt”, “shame”, “annoyance”, and “feeling bad”) from different perspectives as an AGENT or VICTIM whilst manipulating the intentionality in moral scenarios</a:t>
                </a:r>
              </a:p>
              <a:p>
                <a:pPr marL="533400" indent="-533400" algn="just">
                  <a:lnSpc>
                    <a:spcPct val="150000"/>
                  </a:lnSpc>
                  <a:buFont typeface="Zapf Dingbats"/>
                  <a:buChar char="➜"/>
                </a:pPr>
                <a:r>
                  <a:rPr lang="en-MO" sz="2400">
                    <a:latin typeface="Calibri Light" panose="020F0302020204030204" pitchFamily="34" charset="0"/>
                    <a:cs typeface="Calibri Light" panose="020F0302020204030204" pitchFamily="34" charset="0"/>
                  </a:rPr>
                  <a:t>Adopted task from EMOTICOM, a multidimensional constructed assessment of affective-cognitive function </a:t>
                </a:r>
              </a:p>
            </p:txBody>
          </p:sp>
          <p:grpSp>
            <p:nvGrpSpPr>
              <p:cNvPr id="11" name="Group 10">
                <a:extLst>
                  <a:ext uri="{FF2B5EF4-FFF2-40B4-BE49-F238E27FC236}">
                    <a16:creationId xmlns:a16="http://schemas.microsoft.com/office/drawing/2014/main" id="{20E6596B-4EAF-8BFA-B075-B00DC1152AB8}"/>
                  </a:ext>
                </a:extLst>
              </p:cNvPr>
              <p:cNvGrpSpPr>
                <a:grpSpLocks noChangeAspect="1"/>
              </p:cNvGrpSpPr>
              <p:nvPr/>
            </p:nvGrpSpPr>
            <p:grpSpPr>
              <a:xfrm>
                <a:off x="8353258" y="3714131"/>
                <a:ext cx="9302686" cy="3041420"/>
                <a:chOff x="921307" y="3086100"/>
                <a:chExt cx="17918783" cy="5858367"/>
              </a:xfrm>
            </p:grpSpPr>
            <p:sp>
              <p:nvSpPr>
                <p:cNvPr id="12" name="Freeform 2">
                  <a:extLst>
                    <a:ext uri="{FF2B5EF4-FFF2-40B4-BE49-F238E27FC236}">
                      <a16:creationId xmlns:a16="http://schemas.microsoft.com/office/drawing/2014/main" id="{5514B336-AF0C-F26E-BEAA-F904C60B0E39}"/>
                    </a:ext>
                  </a:extLst>
                </p:cNvPr>
                <p:cNvSpPr/>
                <p:nvPr/>
              </p:nvSpPr>
              <p:spPr>
                <a:xfrm>
                  <a:off x="13933117" y="3086100"/>
                  <a:ext cx="3326183" cy="4494842"/>
                </a:xfrm>
                <a:custGeom>
                  <a:avLst/>
                  <a:gdLst/>
                  <a:ahLst/>
                  <a:cxnLst/>
                  <a:rect l="l" t="t" r="r" b="b"/>
                  <a:pathLst>
                    <a:path w="3326183" h="4494842">
                      <a:moveTo>
                        <a:pt x="0" y="0"/>
                      </a:moveTo>
                      <a:lnTo>
                        <a:pt x="3326183" y="0"/>
                      </a:lnTo>
                      <a:lnTo>
                        <a:pt x="3326183" y="4494842"/>
                      </a:lnTo>
                      <a:lnTo>
                        <a:pt x="0" y="4494842"/>
                      </a:lnTo>
                      <a:lnTo>
                        <a:pt x="0" y="0"/>
                      </a:lnTo>
                      <a:close/>
                    </a:path>
                  </a:pathLst>
                </a:custGeom>
                <a:blipFill>
                  <a:blip r:embed="rId5"/>
                  <a:stretch>
                    <a:fillRect/>
                  </a:stretch>
                </a:blipFill>
              </p:spPr>
              <p:txBody>
                <a:bodyPr/>
                <a:lstStyle/>
                <a:p>
                  <a:endParaRPr lang="en-MO"/>
                </a:p>
              </p:txBody>
            </p:sp>
            <p:sp>
              <p:nvSpPr>
                <p:cNvPr id="13" name="TextBox 12">
                  <a:extLst>
                    <a:ext uri="{FF2B5EF4-FFF2-40B4-BE49-F238E27FC236}">
                      <a16:creationId xmlns:a16="http://schemas.microsoft.com/office/drawing/2014/main" id="{C0F6B2B3-F8A0-BC0B-3DB9-84D36A800D7E}"/>
                    </a:ext>
                  </a:extLst>
                </p:cNvPr>
                <p:cNvSpPr txBox="1"/>
                <p:nvPr/>
              </p:nvSpPr>
              <p:spPr>
                <a:xfrm>
                  <a:off x="13336113" y="7580941"/>
                  <a:ext cx="5503977" cy="1363526"/>
                </a:xfrm>
                <a:prstGeom prst="rect">
                  <a:avLst/>
                </a:prstGeom>
                <a:noFill/>
              </p:spPr>
              <p:txBody>
                <a:bodyPr wrap="square" rtlCol="0">
                  <a:spAutoFit/>
                </a:bodyPr>
                <a:lstStyle/>
                <a:p>
                  <a:pPr algn="ctr"/>
                  <a:r>
                    <a:rPr lang="en-MO" sz="2000"/>
                    <a:t>VICTIM</a:t>
                  </a:r>
                </a:p>
                <a:p>
                  <a:pPr algn="ctr"/>
                  <a:r>
                    <a:rPr lang="en-MO" sz="2000"/>
                    <a:t>experience consequences</a:t>
                  </a:r>
                </a:p>
              </p:txBody>
            </p:sp>
            <p:grpSp>
              <p:nvGrpSpPr>
                <p:cNvPr id="14" name="Group 13">
                  <a:extLst>
                    <a:ext uri="{FF2B5EF4-FFF2-40B4-BE49-F238E27FC236}">
                      <a16:creationId xmlns:a16="http://schemas.microsoft.com/office/drawing/2014/main" id="{F8C98973-357B-CAAC-6604-3575637039B5}"/>
                    </a:ext>
                  </a:extLst>
                </p:cNvPr>
                <p:cNvGrpSpPr/>
                <p:nvPr/>
              </p:nvGrpSpPr>
              <p:grpSpPr>
                <a:xfrm>
                  <a:off x="921307" y="3152800"/>
                  <a:ext cx="12961590" cy="5791667"/>
                  <a:chOff x="921307" y="3152800"/>
                  <a:chExt cx="12961590" cy="5791667"/>
                </a:xfrm>
              </p:grpSpPr>
              <p:grpSp>
                <p:nvGrpSpPr>
                  <p:cNvPr id="15" name="Group 14">
                    <a:extLst>
                      <a:ext uri="{FF2B5EF4-FFF2-40B4-BE49-F238E27FC236}">
                        <a16:creationId xmlns:a16="http://schemas.microsoft.com/office/drawing/2014/main" id="{98F1A8D6-7DAD-ACF3-0AB6-6883CAA11564}"/>
                      </a:ext>
                    </a:extLst>
                  </p:cNvPr>
                  <p:cNvGrpSpPr/>
                  <p:nvPr/>
                </p:nvGrpSpPr>
                <p:grpSpPr>
                  <a:xfrm>
                    <a:off x="921307" y="3152800"/>
                    <a:ext cx="10513971" cy="5791667"/>
                    <a:chOff x="921307" y="3152800"/>
                    <a:chExt cx="10513971" cy="5791667"/>
                  </a:xfrm>
                </p:grpSpPr>
                <p:sp>
                  <p:nvSpPr>
                    <p:cNvPr id="18" name="TextBox 17">
                      <a:extLst>
                        <a:ext uri="{FF2B5EF4-FFF2-40B4-BE49-F238E27FC236}">
                          <a16:creationId xmlns:a16="http://schemas.microsoft.com/office/drawing/2014/main" id="{421FC589-619F-7D39-BA60-89F05A1EA2CF}"/>
                        </a:ext>
                      </a:extLst>
                    </p:cNvPr>
                    <p:cNvSpPr txBox="1"/>
                    <p:nvPr/>
                  </p:nvSpPr>
                  <p:spPr>
                    <a:xfrm>
                      <a:off x="7525497" y="6466551"/>
                      <a:ext cx="3726611" cy="1363526"/>
                    </a:xfrm>
                    <a:prstGeom prst="rect">
                      <a:avLst/>
                    </a:prstGeom>
                    <a:noFill/>
                  </p:spPr>
                  <p:txBody>
                    <a:bodyPr wrap="square" rtlCol="0">
                      <a:spAutoFit/>
                    </a:bodyPr>
                    <a:lstStyle/>
                    <a:p>
                      <a:pPr algn="ctr"/>
                      <a:r>
                        <a:rPr lang="en-MO" sz="2000"/>
                        <a:t>INTENTIONAL</a:t>
                      </a:r>
                    </a:p>
                    <a:p>
                      <a:pPr algn="ctr"/>
                      <a:r>
                        <a:rPr lang="en-MO" sz="2000"/>
                        <a:t>(intended harm)</a:t>
                      </a:r>
                    </a:p>
                  </p:txBody>
                </p:sp>
                <p:sp>
                  <p:nvSpPr>
                    <p:cNvPr id="19" name="TextBox 18">
                      <a:extLst>
                        <a:ext uri="{FF2B5EF4-FFF2-40B4-BE49-F238E27FC236}">
                          <a16:creationId xmlns:a16="http://schemas.microsoft.com/office/drawing/2014/main" id="{751BF15E-9768-F7EF-8E44-91B0EC10198B}"/>
                        </a:ext>
                      </a:extLst>
                    </p:cNvPr>
                    <p:cNvSpPr txBox="1"/>
                    <p:nvPr/>
                  </p:nvSpPr>
                  <p:spPr>
                    <a:xfrm>
                      <a:off x="7342325" y="3152800"/>
                      <a:ext cx="4092953" cy="1363526"/>
                    </a:xfrm>
                    <a:prstGeom prst="rect">
                      <a:avLst/>
                    </a:prstGeom>
                    <a:noFill/>
                  </p:spPr>
                  <p:txBody>
                    <a:bodyPr wrap="square" rtlCol="0">
                      <a:spAutoFit/>
                    </a:bodyPr>
                    <a:lstStyle/>
                    <a:p>
                      <a:pPr algn="ctr"/>
                      <a:r>
                        <a:rPr lang="en-MO" sz="2000"/>
                        <a:t>UNINTENTIONAL</a:t>
                      </a:r>
                    </a:p>
                    <a:p>
                      <a:pPr algn="ctr"/>
                      <a:r>
                        <a:rPr lang="en-MO" sz="2000"/>
                        <a:t>(accidental harm)</a:t>
                      </a:r>
                    </a:p>
                  </p:txBody>
                </p:sp>
                <p:grpSp>
                  <p:nvGrpSpPr>
                    <p:cNvPr id="20" name="Group 19">
                      <a:extLst>
                        <a:ext uri="{FF2B5EF4-FFF2-40B4-BE49-F238E27FC236}">
                          <a16:creationId xmlns:a16="http://schemas.microsoft.com/office/drawing/2014/main" id="{1B2B5C74-E558-B4D0-4DC9-AB7DF8BEC745}"/>
                        </a:ext>
                      </a:extLst>
                    </p:cNvPr>
                    <p:cNvGrpSpPr/>
                    <p:nvPr/>
                  </p:nvGrpSpPr>
                  <p:grpSpPr>
                    <a:xfrm>
                      <a:off x="921307" y="3276121"/>
                      <a:ext cx="6618698" cy="5668346"/>
                      <a:chOff x="921307" y="3276121"/>
                      <a:chExt cx="6618698" cy="5668346"/>
                    </a:xfrm>
                  </p:grpSpPr>
                  <p:grpSp>
                    <p:nvGrpSpPr>
                      <p:cNvPr id="21" name="Group 20">
                        <a:extLst>
                          <a:ext uri="{FF2B5EF4-FFF2-40B4-BE49-F238E27FC236}">
                            <a16:creationId xmlns:a16="http://schemas.microsoft.com/office/drawing/2014/main" id="{57E208AE-D52B-DF5A-789C-E6C870A11F7C}"/>
                          </a:ext>
                        </a:extLst>
                      </p:cNvPr>
                      <p:cNvGrpSpPr/>
                      <p:nvPr/>
                    </p:nvGrpSpPr>
                    <p:grpSpPr>
                      <a:xfrm>
                        <a:off x="921307" y="3276121"/>
                        <a:ext cx="4520183" cy="5668346"/>
                        <a:chOff x="921307" y="3276121"/>
                        <a:chExt cx="4520183" cy="5668346"/>
                      </a:xfrm>
                    </p:grpSpPr>
                    <p:sp>
                      <p:nvSpPr>
                        <p:cNvPr id="24" name="Freeform 3">
                          <a:extLst>
                            <a:ext uri="{FF2B5EF4-FFF2-40B4-BE49-F238E27FC236}">
                              <a16:creationId xmlns:a16="http://schemas.microsoft.com/office/drawing/2014/main" id="{D7F9CF5A-1442-D68F-8F0B-4B0ADC9CFCB6}"/>
                            </a:ext>
                          </a:extLst>
                        </p:cNvPr>
                        <p:cNvSpPr/>
                        <p:nvPr/>
                      </p:nvSpPr>
                      <p:spPr>
                        <a:xfrm>
                          <a:off x="1273628" y="3276121"/>
                          <a:ext cx="3815542" cy="4114800"/>
                        </a:xfrm>
                        <a:custGeom>
                          <a:avLst/>
                          <a:gdLst/>
                          <a:ahLst/>
                          <a:cxnLst/>
                          <a:rect l="l" t="t" r="r" b="b"/>
                          <a:pathLst>
                            <a:path w="3815542" h="4114800">
                              <a:moveTo>
                                <a:pt x="0" y="0"/>
                              </a:moveTo>
                              <a:lnTo>
                                <a:pt x="3815542" y="0"/>
                              </a:lnTo>
                              <a:lnTo>
                                <a:pt x="38155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O"/>
                        </a:p>
                      </p:txBody>
                    </p:sp>
                    <p:sp>
                      <p:nvSpPr>
                        <p:cNvPr id="25" name="TextBox 24">
                          <a:extLst>
                            <a:ext uri="{FF2B5EF4-FFF2-40B4-BE49-F238E27FC236}">
                              <a16:creationId xmlns:a16="http://schemas.microsoft.com/office/drawing/2014/main" id="{2C6E80E7-5647-E96A-B811-5CBAFFA94DED}"/>
                            </a:ext>
                          </a:extLst>
                        </p:cNvPr>
                        <p:cNvSpPr txBox="1"/>
                        <p:nvPr/>
                      </p:nvSpPr>
                      <p:spPr>
                        <a:xfrm>
                          <a:off x="921307" y="7580941"/>
                          <a:ext cx="4520183" cy="1363526"/>
                        </a:xfrm>
                        <a:prstGeom prst="rect">
                          <a:avLst/>
                        </a:prstGeom>
                        <a:noFill/>
                      </p:spPr>
                      <p:txBody>
                        <a:bodyPr wrap="square" rtlCol="0">
                          <a:spAutoFit/>
                        </a:bodyPr>
                        <a:lstStyle/>
                        <a:p>
                          <a:pPr algn="ctr"/>
                          <a:r>
                            <a:rPr lang="en-MO" sz="2000"/>
                            <a:t>AGENT</a:t>
                          </a:r>
                        </a:p>
                        <a:p>
                          <a:pPr algn="ctr"/>
                          <a:r>
                            <a:rPr lang="en-MO" sz="2000"/>
                            <a:t>commit the act</a:t>
                          </a:r>
                        </a:p>
                      </p:txBody>
                    </p:sp>
                  </p:grpSp>
                  <p:cxnSp>
                    <p:nvCxnSpPr>
                      <p:cNvPr id="22" name="Straight Arrow Connector 21">
                        <a:extLst>
                          <a:ext uri="{FF2B5EF4-FFF2-40B4-BE49-F238E27FC236}">
                            <a16:creationId xmlns:a16="http://schemas.microsoft.com/office/drawing/2014/main" id="{DE1A8348-2351-B0A5-BEE9-72DD42503139}"/>
                          </a:ext>
                        </a:extLst>
                      </p:cNvPr>
                      <p:cNvCxnSpPr/>
                      <p:nvPr/>
                    </p:nvCxnSpPr>
                    <p:spPr>
                      <a:xfrm flipV="1">
                        <a:off x="4981338" y="4384615"/>
                        <a:ext cx="2558667" cy="9489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C194084D-13E1-F656-A57C-0E615FB99531}"/>
                          </a:ext>
                        </a:extLst>
                      </p:cNvPr>
                      <p:cNvCxnSpPr>
                        <a:cxnSpLocks/>
                      </p:cNvCxnSpPr>
                      <p:nvPr/>
                    </p:nvCxnSpPr>
                    <p:spPr>
                      <a:xfrm>
                        <a:off x="4980405" y="5861039"/>
                        <a:ext cx="2559600" cy="950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cxnSp>
                <p:nvCxnSpPr>
                  <p:cNvPr id="16" name="Straight Arrow Connector 15">
                    <a:extLst>
                      <a:ext uri="{FF2B5EF4-FFF2-40B4-BE49-F238E27FC236}">
                        <a16:creationId xmlns:a16="http://schemas.microsoft.com/office/drawing/2014/main" id="{21ECD822-6E34-3B95-EDDC-3EBBE2FCDF50}"/>
                      </a:ext>
                    </a:extLst>
                  </p:cNvPr>
                  <p:cNvCxnSpPr>
                    <a:cxnSpLocks/>
                  </p:cNvCxnSpPr>
                  <p:nvPr/>
                </p:nvCxnSpPr>
                <p:spPr>
                  <a:xfrm>
                    <a:off x="11323293" y="4384615"/>
                    <a:ext cx="2559600" cy="950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1A8990C-553C-7311-081F-64695049345F}"/>
                      </a:ext>
                    </a:extLst>
                  </p:cNvPr>
                  <p:cNvCxnSpPr>
                    <a:cxnSpLocks/>
                  </p:cNvCxnSpPr>
                  <p:nvPr/>
                </p:nvCxnSpPr>
                <p:spPr>
                  <a:xfrm flipV="1">
                    <a:off x="11323297" y="5861039"/>
                    <a:ext cx="2559600" cy="950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grpSp>
      </p:grpSp>
      <p:sp>
        <p:nvSpPr>
          <p:cNvPr id="28" name="TextBox 2">
            <a:extLst>
              <a:ext uri="{FF2B5EF4-FFF2-40B4-BE49-F238E27FC236}">
                <a16:creationId xmlns:a16="http://schemas.microsoft.com/office/drawing/2014/main" id="{AAF52D72-0E19-BCD6-5F6B-B3A7D4267AD0}"/>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
        <p:nvSpPr>
          <p:cNvPr id="29" name="TextBox 28">
            <a:extLst>
              <a:ext uri="{FF2B5EF4-FFF2-40B4-BE49-F238E27FC236}">
                <a16:creationId xmlns:a16="http://schemas.microsoft.com/office/drawing/2014/main" id="{09FDCCA8-3DAF-1E36-0B93-938B0C77D598}"/>
              </a:ext>
            </a:extLst>
          </p:cNvPr>
          <p:cNvSpPr txBox="1"/>
          <p:nvPr/>
        </p:nvSpPr>
        <p:spPr>
          <a:xfrm>
            <a:off x="609600" y="1583876"/>
            <a:ext cx="17285660" cy="523220"/>
          </a:xfrm>
          <a:prstGeom prst="rect">
            <a:avLst/>
          </a:prstGeom>
          <a:noFill/>
        </p:spPr>
        <p:txBody>
          <a:bodyPr wrap="square" rtlCol="0">
            <a:spAutoFit/>
          </a:bodyPr>
          <a:lstStyle/>
          <a:p>
            <a:r>
              <a:rPr lang="en-MO" sz="2800" b="1">
                <a:latin typeface="Calibri Light" panose="020F0302020204030204" pitchFamily="34" charset="0"/>
                <a:cs typeface="Calibri Light" panose="020F0302020204030204" pitchFamily="34" charset="0"/>
              </a:rPr>
              <a:t>Agency and Intentionality-Dependent Experiences of Moral Emotions (Bland et al., 2020)</a:t>
            </a:r>
          </a:p>
        </p:txBody>
      </p:sp>
    </p:spTree>
    <p:extLst>
      <p:ext uri="{BB962C8B-B14F-4D97-AF65-F5344CB8AC3E}">
        <p14:creationId xmlns:p14="http://schemas.microsoft.com/office/powerpoint/2010/main" val="271449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0963BC8-B87A-C932-AE01-6A5C62BECDF5}"/>
              </a:ext>
            </a:extLst>
          </p:cNvPr>
          <p:cNvSpPr txBox="1"/>
          <p:nvPr/>
        </p:nvSpPr>
        <p:spPr>
          <a:xfrm>
            <a:off x="9813471" y="9718738"/>
            <a:ext cx="8293500" cy="369332"/>
          </a:xfrm>
          <a:prstGeom prst="rect">
            <a:avLst/>
          </a:prstGeom>
          <a:noFill/>
        </p:spPr>
        <p:txBody>
          <a:bodyPr wrap="square" rtlCol="0">
            <a:spAutoFit/>
          </a:bodyPr>
          <a:lstStyle/>
          <a:p>
            <a:pPr algn="r"/>
            <a:r>
              <a:rPr lang="en-MO"/>
              <a:t>(Bland et al., 2020)</a:t>
            </a:r>
          </a:p>
        </p:txBody>
      </p:sp>
      <p:graphicFrame>
        <p:nvGraphicFramePr>
          <p:cNvPr id="7" name="Table 6">
            <a:extLst>
              <a:ext uri="{FF2B5EF4-FFF2-40B4-BE49-F238E27FC236}">
                <a16:creationId xmlns:a16="http://schemas.microsoft.com/office/drawing/2014/main" id="{2F4CED55-3E5D-3C57-0221-8959FC722A89}"/>
              </a:ext>
            </a:extLst>
          </p:cNvPr>
          <p:cNvGraphicFramePr>
            <a:graphicFrameLocks noGrp="1"/>
          </p:cNvGraphicFramePr>
          <p:nvPr>
            <p:extLst>
              <p:ext uri="{D42A27DB-BD31-4B8C-83A1-F6EECF244321}">
                <p14:modId xmlns:p14="http://schemas.microsoft.com/office/powerpoint/2010/main" val="1828128033"/>
              </p:ext>
            </p:extLst>
          </p:nvPr>
        </p:nvGraphicFramePr>
        <p:xfrm>
          <a:off x="1588794" y="2558304"/>
          <a:ext cx="15110397" cy="3520440"/>
        </p:xfrm>
        <a:graphic>
          <a:graphicData uri="http://schemas.openxmlformats.org/drawingml/2006/table">
            <a:tbl>
              <a:tblPr firstRow="1" bandRow="1">
                <a:tableStyleId>{5C22544A-7EE6-4342-B048-85BDC9FD1C3A}</a:tableStyleId>
              </a:tblPr>
              <a:tblGrid>
                <a:gridCol w="3692392">
                  <a:extLst>
                    <a:ext uri="{9D8B030D-6E8A-4147-A177-3AD203B41FA5}">
                      <a16:colId xmlns:a16="http://schemas.microsoft.com/office/drawing/2014/main" val="828318828"/>
                    </a:ext>
                  </a:extLst>
                </a:gridCol>
                <a:gridCol w="11418005">
                  <a:extLst>
                    <a:ext uri="{9D8B030D-6E8A-4147-A177-3AD203B41FA5}">
                      <a16:colId xmlns:a16="http://schemas.microsoft.com/office/drawing/2014/main" val="1900353383"/>
                    </a:ext>
                  </a:extLst>
                </a:gridCol>
              </a:tblGrid>
              <a:tr h="370840">
                <a:tc>
                  <a:txBody>
                    <a:bodyPr/>
                    <a:lstStyle/>
                    <a:p>
                      <a:pPr marL="285750" indent="-285750">
                        <a:spcBef>
                          <a:spcPts val="600"/>
                        </a:spcBef>
                        <a:spcAft>
                          <a:spcPts val="0"/>
                        </a:spcAft>
                        <a:buFont typeface="Wingdings" pitchFamily="2" charset="2"/>
                        <a:buChar char="ü"/>
                      </a:pPr>
                      <a:r>
                        <a:rPr lang="en-MO" sz="2400" b="1" i="0">
                          <a:solidFill>
                            <a:schemeClr val="tx1"/>
                          </a:solidFill>
                          <a:latin typeface="Calibri Light" panose="020F0302020204030204" pitchFamily="34" charset="0"/>
                          <a:cs typeface="Calibri Light" panose="020F0302020204030204" pitchFamily="34" charset="0"/>
                        </a:rPr>
                        <a:t>Individual’s perspective</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549275" indent="-360363">
                        <a:spcBef>
                          <a:spcPts val="600"/>
                        </a:spcBef>
                        <a:spcAft>
                          <a:spcPts val="0"/>
                        </a:spcAft>
                        <a:buFont typeface="System Font Regular"/>
                        <a:buChar char="-"/>
                        <a:tabLst/>
                      </a:pPr>
                      <a:r>
                        <a:rPr lang="en-MO" sz="2400" b="0" i="0">
                          <a:solidFill>
                            <a:schemeClr val="tx1"/>
                          </a:solidFill>
                          <a:latin typeface="Calibri Light" panose="020F0302020204030204" pitchFamily="34" charset="0"/>
                          <a:cs typeface="Calibri Light" panose="020F0302020204030204" pitchFamily="34" charset="0"/>
                        </a:rPr>
                        <a:t>Participants with role of agent (committed the act) feel greater levels of self-blaming emotions, shame and guilt</a:t>
                      </a:r>
                    </a:p>
                    <a:p>
                      <a:pPr marL="549275" indent="-360363">
                        <a:spcBef>
                          <a:spcPts val="600"/>
                        </a:spcBef>
                        <a:spcAft>
                          <a:spcPts val="0"/>
                        </a:spcAft>
                        <a:buFont typeface="System Font Regular"/>
                        <a:buChar char="-"/>
                        <a:tabLst/>
                      </a:pPr>
                      <a:r>
                        <a:rPr lang="en-MO" sz="2400" b="0" i="0">
                          <a:solidFill>
                            <a:schemeClr val="tx1"/>
                          </a:solidFill>
                          <a:latin typeface="Calibri Light" panose="020F0302020204030204" pitchFamily="34" charset="0"/>
                          <a:cs typeface="Calibri Light" panose="020F0302020204030204" pitchFamily="34" charset="0"/>
                        </a:rPr>
                        <a:t>Participants with role of victim (experienced the act) feel more annoynance</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400991"/>
                  </a:ext>
                </a:extLst>
              </a:tr>
              <a:tr h="370840">
                <a:tc>
                  <a:txBody>
                    <a:bodyPr/>
                    <a:lstStyle/>
                    <a:p>
                      <a:pPr marL="285750" indent="-285750">
                        <a:spcBef>
                          <a:spcPts val="600"/>
                        </a:spcBef>
                        <a:spcAft>
                          <a:spcPts val="0"/>
                        </a:spcAft>
                        <a:buFont typeface="Wingdings" pitchFamily="2" charset="2"/>
                        <a:buChar char="ü"/>
                      </a:pPr>
                      <a:endParaRPr lang="en-MO" sz="2400" b="1" i="0">
                        <a:solidFill>
                          <a:schemeClr val="tx1"/>
                        </a:solidFill>
                        <a:latin typeface="Calibri Light" panose="020F0302020204030204" pitchFamily="34" charset="0"/>
                        <a:cs typeface="Calibri Light" panose="020F0302020204030204" pitchFamily="34" charset="0"/>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285750" indent="-285750">
                        <a:spcBef>
                          <a:spcPts val="600"/>
                        </a:spcBef>
                        <a:spcAft>
                          <a:spcPts val="0"/>
                        </a:spcAft>
                        <a:buFont typeface="System Font Regular"/>
                        <a:buChar char="-"/>
                      </a:pPr>
                      <a:endParaRPr lang="en-MO" sz="2400" b="0" i="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507278"/>
                  </a:ext>
                </a:extLst>
              </a:tr>
              <a:tr h="370840">
                <a:tc>
                  <a:txBody>
                    <a:bodyPr/>
                    <a:lstStyle/>
                    <a:p>
                      <a:pPr marL="285750" indent="-285750">
                        <a:spcBef>
                          <a:spcPts val="600"/>
                        </a:spcBef>
                        <a:spcAft>
                          <a:spcPts val="0"/>
                        </a:spcAft>
                        <a:buFont typeface="Wingdings" pitchFamily="2" charset="2"/>
                        <a:buChar char="ü"/>
                      </a:pPr>
                      <a:r>
                        <a:rPr lang="en-MO" sz="2400" b="1" i="0">
                          <a:solidFill>
                            <a:schemeClr val="tx1"/>
                          </a:solidFill>
                          <a:latin typeface="Calibri Light" panose="020F0302020204030204" pitchFamily="34" charset="0"/>
                          <a:cs typeface="Calibri Light" panose="020F0302020204030204" pitchFamily="34" charset="0"/>
                        </a:rPr>
                        <a:t>Gender difference</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549275" indent="-360363">
                        <a:spcBef>
                          <a:spcPts val="600"/>
                        </a:spcBef>
                        <a:spcAft>
                          <a:spcPts val="0"/>
                        </a:spcAft>
                        <a:buFont typeface="System Font Regular"/>
                        <a:buChar char="-"/>
                        <a:tabLst/>
                      </a:pPr>
                      <a:r>
                        <a:rPr lang="en-MO" sz="2400" b="0" i="0">
                          <a:solidFill>
                            <a:schemeClr val="tx1"/>
                          </a:solidFill>
                          <a:latin typeface="Calibri Light" panose="020F0302020204030204" pitchFamily="34" charset="0"/>
                          <a:cs typeface="Calibri Light" panose="020F0302020204030204" pitchFamily="34" charset="0"/>
                        </a:rPr>
                        <a:t>Female experienced heightened feelings of shame and guilt when being the agent</a:t>
                      </a:r>
                    </a:p>
                    <a:p>
                      <a:pPr marL="285750" indent="-285750">
                        <a:spcBef>
                          <a:spcPts val="600"/>
                        </a:spcBef>
                        <a:spcAft>
                          <a:spcPts val="0"/>
                        </a:spcAft>
                        <a:buFont typeface="System Font Regular"/>
                        <a:buChar char="-"/>
                      </a:pPr>
                      <a:endParaRPr lang="en-MO" sz="2400" b="0" i="0">
                        <a:solidFill>
                          <a:schemeClr val="tx1"/>
                        </a:solidFill>
                        <a:latin typeface="Calibri Light" panose="020F0302020204030204" pitchFamily="34" charset="0"/>
                        <a:cs typeface="Calibri Light" panose="020F0302020204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4870899"/>
                  </a:ext>
                </a:extLst>
              </a:tr>
              <a:tr h="370840">
                <a:tc>
                  <a:txBody>
                    <a:bodyPr/>
                    <a:lstStyle/>
                    <a:p>
                      <a:pPr marL="285750" indent="-285750">
                        <a:spcBef>
                          <a:spcPts val="600"/>
                        </a:spcBef>
                        <a:spcAft>
                          <a:spcPts val="0"/>
                        </a:spcAft>
                        <a:buFont typeface="Wingdings" pitchFamily="2" charset="2"/>
                        <a:buChar char="ü"/>
                      </a:pPr>
                      <a:r>
                        <a:rPr lang="en-MO" sz="2400" b="1" i="0">
                          <a:solidFill>
                            <a:schemeClr val="tx1"/>
                          </a:solidFill>
                          <a:latin typeface="Calibri Light" panose="020F0302020204030204" pitchFamily="34" charset="0"/>
                          <a:cs typeface="Calibri Light" panose="020F0302020204030204" pitchFamily="34" charset="0"/>
                        </a:rPr>
                        <a:t>Personality difference</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49275" indent="-360363">
                        <a:spcBef>
                          <a:spcPts val="600"/>
                        </a:spcBef>
                        <a:spcAft>
                          <a:spcPts val="0"/>
                        </a:spcAft>
                        <a:buFont typeface="System Font Regular"/>
                        <a:buChar char="-"/>
                        <a:tabLst/>
                      </a:pPr>
                      <a:r>
                        <a:rPr lang="en-MO" sz="2400" b="0" i="0">
                          <a:solidFill>
                            <a:schemeClr val="tx1"/>
                          </a:solidFill>
                          <a:latin typeface="Calibri Light" panose="020F0302020204030204" pitchFamily="34" charset="0"/>
                          <a:cs typeface="Calibri Light" panose="020F0302020204030204" pitchFamily="34" charset="0"/>
                        </a:rPr>
                        <a:t>Guilt, shame and feeling bad were negatively correlated w</a:t>
                      </a:r>
                      <a:r>
                        <a:rPr lang="en-US" sz="2400" b="0" i="0">
                          <a:solidFill>
                            <a:schemeClr val="tx1"/>
                          </a:solidFill>
                          <a:latin typeface="Calibri Light" panose="020F0302020204030204" pitchFamily="34" charset="0"/>
                          <a:cs typeface="Calibri Light" panose="020F0302020204030204" pitchFamily="34" charset="0"/>
                        </a:rPr>
                        <a:t>it</a:t>
                      </a:r>
                      <a:r>
                        <a:rPr lang="en-MO" sz="2400" b="0" i="0">
                          <a:solidFill>
                            <a:schemeClr val="tx1"/>
                          </a:solidFill>
                          <a:latin typeface="Calibri Light" panose="020F0302020204030204" pitchFamily="34" charset="0"/>
                          <a:cs typeface="Calibri Light" panose="020F0302020204030204" pitchFamily="34" charset="0"/>
                        </a:rPr>
                        <a:t>h psychoticism</a:t>
                      </a:r>
                    </a:p>
                    <a:p>
                      <a:pPr marL="549275" indent="-360363">
                        <a:spcBef>
                          <a:spcPts val="600"/>
                        </a:spcBef>
                        <a:spcAft>
                          <a:spcPts val="0"/>
                        </a:spcAft>
                        <a:buFont typeface="System Font Regular"/>
                        <a:buChar char="-"/>
                        <a:tabLst/>
                      </a:pPr>
                      <a:r>
                        <a:rPr lang="en-US" sz="2400" b="0" i="0">
                          <a:solidFill>
                            <a:schemeClr val="tx1"/>
                          </a:solidFill>
                          <a:latin typeface="Calibri Light" panose="020F0302020204030204" pitchFamily="34" charset="0"/>
                          <a:cs typeface="Calibri Light" panose="020F0302020204030204" pitchFamily="34" charset="0"/>
                        </a:rPr>
                        <a:t>H</a:t>
                      </a:r>
                      <a:r>
                        <a:rPr lang="en-MO" sz="2400" b="0" i="0">
                          <a:solidFill>
                            <a:schemeClr val="tx1"/>
                          </a:solidFill>
                          <a:latin typeface="Calibri Light" panose="020F0302020204030204" pitchFamily="34" charset="0"/>
                          <a:cs typeface="Calibri Light" panose="020F0302020204030204" pitchFamily="34" charset="0"/>
                        </a:rPr>
                        <a:t>eightened reactivity to negative emotional stimuli correlated w</a:t>
                      </a:r>
                      <a:r>
                        <a:rPr lang="en-US" sz="2400" b="0" i="0">
                          <a:solidFill>
                            <a:schemeClr val="tx1"/>
                          </a:solidFill>
                          <a:latin typeface="Calibri Light" panose="020F0302020204030204" pitchFamily="34" charset="0"/>
                          <a:cs typeface="Calibri Light" panose="020F0302020204030204" pitchFamily="34" charset="0"/>
                        </a:rPr>
                        <a:t>it</a:t>
                      </a:r>
                      <a:r>
                        <a:rPr lang="en-MO" sz="2400" b="0" i="0">
                          <a:solidFill>
                            <a:schemeClr val="tx1"/>
                          </a:solidFill>
                          <a:latin typeface="Calibri Light" panose="020F0302020204030204" pitchFamily="34" charset="0"/>
                          <a:cs typeface="Calibri Light" panose="020F0302020204030204" pitchFamily="34" charset="0"/>
                        </a:rPr>
                        <a:t>h neuroticism</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487243"/>
                  </a:ext>
                </a:extLst>
              </a:tr>
            </a:tbl>
          </a:graphicData>
        </a:graphic>
      </p:graphicFrame>
      <p:sp>
        <p:nvSpPr>
          <p:cNvPr id="5" name="TextBox 4">
            <a:extLst>
              <a:ext uri="{FF2B5EF4-FFF2-40B4-BE49-F238E27FC236}">
                <a16:creationId xmlns:a16="http://schemas.microsoft.com/office/drawing/2014/main" id="{20659A6B-79A6-CF3D-11C2-8742A595807E}"/>
              </a:ext>
            </a:extLst>
          </p:cNvPr>
          <p:cNvSpPr txBox="1"/>
          <p:nvPr/>
        </p:nvSpPr>
        <p:spPr>
          <a:xfrm>
            <a:off x="1188850" y="6529952"/>
            <a:ext cx="15910287" cy="2989729"/>
          </a:xfrm>
          <a:prstGeom prst="rect">
            <a:avLst/>
          </a:prstGeom>
          <a:solidFill>
            <a:schemeClr val="accent2">
              <a:lumMod val="20000"/>
              <a:lumOff val="80000"/>
            </a:schemeClr>
          </a:solidFill>
        </p:spPr>
        <p:txBody>
          <a:bodyPr wrap="square" rtlCol="0">
            <a:spAutoFit/>
          </a:bodyPr>
          <a:lstStyle/>
          <a:p>
            <a:pPr algn="ctr"/>
            <a:endParaRPr lang="en-MO" sz="2400" b="1" u="sng">
              <a:latin typeface="Calibri Light" panose="020F0302020204030204" pitchFamily="34" charset="0"/>
              <a:cs typeface="Calibri Light" panose="020F0302020204030204" pitchFamily="34" charset="0"/>
            </a:endParaRPr>
          </a:p>
          <a:p>
            <a:pPr algn="ctr"/>
            <a:r>
              <a:rPr lang="en-MO" sz="2400" b="1" u="sng">
                <a:latin typeface="Calibri Light" panose="020F0302020204030204" pitchFamily="34" charset="0"/>
                <a:cs typeface="Calibri Light" panose="020F0302020204030204" pitchFamily="34" charset="0"/>
              </a:rPr>
              <a:t>LIMITATIONS</a:t>
            </a:r>
          </a:p>
          <a:p>
            <a:pPr marL="285750" indent="-285750">
              <a:lnSpc>
                <a:spcPct val="150000"/>
              </a:lnSpc>
              <a:buFont typeface="Wingdings" pitchFamily="2" charset="2"/>
              <a:buChar char="§"/>
            </a:pPr>
            <a:r>
              <a:rPr lang="en-MO" sz="2400">
                <a:latin typeface="Calibri Light" panose="020F0302020204030204" pitchFamily="34" charset="0"/>
                <a:cs typeface="Calibri Light" panose="020F0302020204030204" pitchFamily="34" charset="0"/>
              </a:rPr>
              <a:t>Assess only a few moral emotions; unclear importance of others on modulating agency, intentionality, gender, and personality </a:t>
            </a:r>
          </a:p>
          <a:p>
            <a:pPr marL="285750" indent="-285750">
              <a:lnSpc>
                <a:spcPct val="150000"/>
              </a:lnSpc>
              <a:buFont typeface="Wingdings" pitchFamily="2" charset="2"/>
              <a:buChar char="§"/>
            </a:pPr>
            <a:r>
              <a:rPr lang="en-MO" sz="2400">
                <a:latin typeface="Calibri Light" panose="020F0302020204030204" pitchFamily="34" charset="0"/>
                <a:cs typeface="Calibri Light" panose="020F0302020204030204" pitchFamily="34" charset="0"/>
              </a:rPr>
              <a:t>Limited age range and number of participants in drawing a conclusion</a:t>
            </a:r>
          </a:p>
          <a:p>
            <a:pPr marL="285750" indent="-285750">
              <a:lnSpc>
                <a:spcPct val="150000"/>
              </a:lnSpc>
              <a:buFont typeface="Wingdings" pitchFamily="2" charset="2"/>
              <a:buChar char="§"/>
            </a:pPr>
            <a:r>
              <a:rPr lang="en-MO" sz="2400">
                <a:latin typeface="Calibri Light" panose="020F0302020204030204" pitchFamily="34" charset="0"/>
                <a:cs typeface="Calibri Light" panose="020F0302020204030204" pitchFamily="34" charset="0"/>
              </a:rPr>
              <a:t>Scenorios of task could only depict simplistic moral scenorios and unable to capture full complexity</a:t>
            </a:r>
          </a:p>
          <a:p>
            <a:pPr marL="285750" indent="-285750">
              <a:lnSpc>
                <a:spcPct val="150000"/>
              </a:lnSpc>
              <a:buFont typeface="Wingdings" pitchFamily="2" charset="2"/>
              <a:buChar char="§"/>
            </a:pPr>
            <a:endParaRPr lang="en-MO" sz="2400">
              <a:latin typeface="Calibri Light" panose="020F0302020204030204" pitchFamily="34" charset="0"/>
              <a:cs typeface="Calibri Light" panose="020F0302020204030204" pitchFamily="34" charset="0"/>
            </a:endParaRPr>
          </a:p>
        </p:txBody>
      </p:sp>
      <p:sp>
        <p:nvSpPr>
          <p:cNvPr id="9" name="TextBox 2">
            <a:extLst>
              <a:ext uri="{FF2B5EF4-FFF2-40B4-BE49-F238E27FC236}">
                <a16:creationId xmlns:a16="http://schemas.microsoft.com/office/drawing/2014/main" id="{A69313EF-4A3D-0D35-02F0-EB8BD567037C}"/>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sp>
        <p:nvSpPr>
          <p:cNvPr id="10" name="TextBox 9">
            <a:extLst>
              <a:ext uri="{FF2B5EF4-FFF2-40B4-BE49-F238E27FC236}">
                <a16:creationId xmlns:a16="http://schemas.microsoft.com/office/drawing/2014/main" id="{9AF6C612-36F0-16A1-0743-4B5D9DDC714D}"/>
              </a:ext>
            </a:extLst>
          </p:cNvPr>
          <p:cNvSpPr txBox="1"/>
          <p:nvPr/>
        </p:nvSpPr>
        <p:spPr>
          <a:xfrm>
            <a:off x="609600" y="1583876"/>
            <a:ext cx="17285660" cy="523220"/>
          </a:xfrm>
          <a:prstGeom prst="rect">
            <a:avLst/>
          </a:prstGeom>
          <a:noFill/>
        </p:spPr>
        <p:txBody>
          <a:bodyPr wrap="square" rtlCol="0">
            <a:spAutoFit/>
          </a:bodyPr>
          <a:lstStyle/>
          <a:p>
            <a:r>
              <a:rPr lang="en-MO" sz="2800" b="1">
                <a:latin typeface="Calibri Light" panose="020F0302020204030204" pitchFamily="34" charset="0"/>
                <a:cs typeface="Calibri Light" panose="020F0302020204030204" pitchFamily="34" charset="0"/>
              </a:rPr>
              <a:t>Agency and Intentionality-Dependent Experiences of Moral Emotions (Bland et al., 2020)</a:t>
            </a:r>
          </a:p>
        </p:txBody>
      </p:sp>
      <p:sp>
        <p:nvSpPr>
          <p:cNvPr id="4" name="Freeform 2">
            <a:extLst>
              <a:ext uri="{FF2B5EF4-FFF2-40B4-BE49-F238E27FC236}">
                <a16:creationId xmlns:a16="http://schemas.microsoft.com/office/drawing/2014/main" id="{B8ABADC1-537C-4B23-4955-980DBB19A268}"/>
              </a:ext>
            </a:extLst>
          </p:cNvPr>
          <p:cNvSpPr>
            <a:spLocks noChangeAspect="1"/>
          </p:cNvSpPr>
          <p:nvPr/>
        </p:nvSpPr>
        <p:spPr>
          <a:xfrm>
            <a:off x="694200" y="6078744"/>
            <a:ext cx="989300" cy="835959"/>
          </a:xfrm>
          <a:custGeom>
            <a:avLst/>
            <a:gdLst/>
            <a:ahLst/>
            <a:cxnLst/>
            <a:rect l="l" t="t" r="r" b="b"/>
            <a:pathLst>
              <a:path w="4869586" h="4114800">
                <a:moveTo>
                  <a:pt x="0" y="0"/>
                </a:moveTo>
                <a:lnTo>
                  <a:pt x="4869586" y="0"/>
                </a:lnTo>
                <a:lnTo>
                  <a:pt x="48695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MO"/>
          </a:p>
        </p:txBody>
      </p:sp>
    </p:spTree>
    <p:extLst>
      <p:ext uri="{BB962C8B-B14F-4D97-AF65-F5344CB8AC3E}">
        <p14:creationId xmlns:p14="http://schemas.microsoft.com/office/powerpoint/2010/main" val="2114977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05B283E-45C5-B14D-9CB6-CD16E0C8ABAE}"/>
              </a:ext>
            </a:extLst>
          </p:cNvPr>
          <p:cNvSpPr txBox="1"/>
          <p:nvPr/>
        </p:nvSpPr>
        <p:spPr>
          <a:xfrm>
            <a:off x="609600" y="394264"/>
            <a:ext cx="11885660" cy="995722"/>
          </a:xfrm>
          <a:prstGeom prst="rect">
            <a:avLst/>
          </a:prstGeom>
        </p:spPr>
        <p:txBody>
          <a:bodyPr wrap="square" lIns="0" tIns="0" rIns="0" bIns="0" rtlCol="0" anchor="t">
            <a:spAutoFit/>
          </a:bodyPr>
          <a:lstStyle/>
          <a:p>
            <a:pPr>
              <a:lnSpc>
                <a:spcPts val="8499"/>
              </a:lnSpc>
            </a:pPr>
            <a:r>
              <a:rPr lang="en-US" sz="5800">
                <a:solidFill>
                  <a:srgbClr val="1B131B"/>
                </a:solidFill>
                <a:latin typeface="Codec Pro Bold"/>
              </a:rPr>
              <a:t>FINDINGS OF PREVIOUS STUDIES</a:t>
            </a:r>
          </a:p>
        </p:txBody>
      </p:sp>
      <p:pic>
        <p:nvPicPr>
          <p:cNvPr id="2" name="Content Placeholder 4" descr="A black background with blue text&#10;&#10;Description automatically generated with low confidence">
            <a:extLst>
              <a:ext uri="{FF2B5EF4-FFF2-40B4-BE49-F238E27FC236}">
                <a16:creationId xmlns:a16="http://schemas.microsoft.com/office/drawing/2014/main" id="{6381E03B-D863-B477-BAAD-21DFA4E3B412}"/>
              </a:ext>
            </a:extLst>
          </p:cNvPr>
          <p:cNvPicPr>
            <a:picLocks noChangeAspect="1"/>
          </p:cNvPicPr>
          <p:nvPr/>
        </p:nvPicPr>
        <p:blipFill>
          <a:blip r:embed="rId3"/>
          <a:stretch>
            <a:fillRect/>
          </a:stretch>
        </p:blipFill>
        <p:spPr>
          <a:xfrm>
            <a:off x="12495260" y="383596"/>
            <a:ext cx="5400000" cy="790862"/>
          </a:xfrm>
          <a:prstGeom prst="rect">
            <a:avLst/>
          </a:prstGeom>
        </p:spPr>
      </p:pic>
      <p:sp>
        <p:nvSpPr>
          <p:cNvPr id="3" name="TextBox 2">
            <a:extLst>
              <a:ext uri="{FF2B5EF4-FFF2-40B4-BE49-F238E27FC236}">
                <a16:creationId xmlns:a16="http://schemas.microsoft.com/office/drawing/2014/main" id="{80963BC8-B87A-C932-AE01-6A5C62BECDF5}"/>
              </a:ext>
            </a:extLst>
          </p:cNvPr>
          <p:cNvSpPr txBox="1"/>
          <p:nvPr/>
        </p:nvSpPr>
        <p:spPr>
          <a:xfrm>
            <a:off x="9813471" y="9718738"/>
            <a:ext cx="8293500" cy="369332"/>
          </a:xfrm>
          <a:prstGeom prst="rect">
            <a:avLst/>
          </a:prstGeom>
          <a:noFill/>
        </p:spPr>
        <p:txBody>
          <a:bodyPr wrap="square" rtlCol="0">
            <a:spAutoFit/>
          </a:bodyPr>
          <a:lstStyle/>
          <a:p>
            <a:pPr algn="r"/>
            <a:r>
              <a:rPr lang="en-MO"/>
              <a:t>(Gan et al., 2013; Young et al., 2007)</a:t>
            </a:r>
          </a:p>
        </p:txBody>
      </p:sp>
      <p:sp>
        <p:nvSpPr>
          <p:cNvPr id="8" name="TextBox 7">
            <a:extLst>
              <a:ext uri="{FF2B5EF4-FFF2-40B4-BE49-F238E27FC236}">
                <a16:creationId xmlns:a16="http://schemas.microsoft.com/office/drawing/2014/main" id="{CCAB7239-3B59-D78A-691A-ECD3A093172F}"/>
              </a:ext>
            </a:extLst>
          </p:cNvPr>
          <p:cNvSpPr txBox="1"/>
          <p:nvPr/>
        </p:nvSpPr>
        <p:spPr>
          <a:xfrm>
            <a:off x="609600" y="1583876"/>
            <a:ext cx="17285660" cy="907941"/>
          </a:xfrm>
          <a:prstGeom prst="rect">
            <a:avLst/>
          </a:prstGeom>
          <a:noFill/>
        </p:spPr>
        <p:txBody>
          <a:bodyPr wrap="square" rtlCol="0">
            <a:spAutoFit/>
          </a:bodyPr>
          <a:lstStyle/>
          <a:p>
            <a:r>
              <a:rPr lang="zh-CN" altLang="en-US" sz="2800" b="1">
                <a:latin typeface="Calibri Light" panose="020F0302020204030204" pitchFamily="34" charset="0"/>
                <a:cs typeface="Calibri Light" panose="020F0302020204030204" pitchFamily="34" charset="0"/>
              </a:rPr>
              <a:t>经颅直流电刺激右侧颞顶联合区对道德意图加工的影响</a:t>
            </a:r>
            <a:r>
              <a:rPr lang="en-US" altLang="zh-CN" sz="2800" b="1">
                <a:latin typeface="Calibri Light" panose="020F0302020204030204" pitchFamily="34" charset="0"/>
                <a:cs typeface="Calibri Light" panose="020F0302020204030204" pitchFamily="34" charset="0"/>
              </a:rPr>
              <a:t> </a:t>
            </a:r>
            <a:r>
              <a:rPr lang="en-MO" altLang="zh-CN" sz="2800" b="1">
                <a:latin typeface="Calibri Light" panose="020F0302020204030204" pitchFamily="34" charset="0"/>
                <a:cs typeface="Calibri Light" panose="020F0302020204030204" pitchFamily="34" charset="0"/>
              </a:rPr>
              <a:t>–</a:t>
            </a:r>
            <a:r>
              <a:rPr lang="en-MO" sz="2800" b="1">
                <a:latin typeface="Calibri Light" panose="020F0302020204030204" pitchFamily="34" charset="0"/>
                <a:cs typeface="Calibri Light" panose="020F0302020204030204" pitchFamily="34" charset="0"/>
              </a:rPr>
              <a:t> (Gan et al., 2013)</a:t>
            </a:r>
            <a:endParaRPr lang="en-US" altLang="zh-CN" sz="2800" b="1">
              <a:latin typeface="Calibri Light" panose="020F0302020204030204" pitchFamily="34" charset="0"/>
              <a:cs typeface="Calibri Light" panose="020F0302020204030204" pitchFamily="34" charset="0"/>
            </a:endParaRPr>
          </a:p>
          <a:p>
            <a:r>
              <a:rPr lang="en-MO" sz="2500" b="1">
                <a:latin typeface="Calibri Light" panose="020F0302020204030204" pitchFamily="34" charset="0"/>
                <a:cs typeface="Calibri Light" panose="020F0302020204030204" pitchFamily="34" charset="0"/>
              </a:rPr>
              <a:t>Exicting the R</a:t>
            </a:r>
            <a:r>
              <a:rPr lang="en-US" sz="2500" b="1" err="1">
                <a:latin typeface="Calibri Light" panose="020F0302020204030204" pitchFamily="34" charset="0"/>
                <a:cs typeface="Calibri Light" panose="020F0302020204030204" pitchFamily="34" charset="0"/>
              </a:rPr>
              <a:t>i</a:t>
            </a:r>
            <a:r>
              <a:rPr lang="en-MO" sz="2500" b="1">
                <a:latin typeface="Calibri Light" panose="020F0302020204030204" pitchFamily="34" charset="0"/>
                <a:cs typeface="Calibri Light" panose="020F0302020204030204" pitchFamily="34" charset="0"/>
              </a:rPr>
              <a:t>ght Temporo-Parietal Junction with Transcranical Direct Current Stimulation Influences Moral Intention Processing</a:t>
            </a:r>
          </a:p>
        </p:txBody>
      </p:sp>
      <p:grpSp>
        <p:nvGrpSpPr>
          <p:cNvPr id="10" name="Group 9">
            <a:extLst>
              <a:ext uri="{FF2B5EF4-FFF2-40B4-BE49-F238E27FC236}">
                <a16:creationId xmlns:a16="http://schemas.microsoft.com/office/drawing/2014/main" id="{6C543927-F0C2-EB55-313B-76FA4322B665}"/>
              </a:ext>
            </a:extLst>
          </p:cNvPr>
          <p:cNvGrpSpPr/>
          <p:nvPr/>
        </p:nvGrpSpPr>
        <p:grpSpPr>
          <a:xfrm>
            <a:off x="609600" y="3066806"/>
            <a:ext cx="7825273" cy="6133852"/>
            <a:chOff x="609600" y="3800330"/>
            <a:chExt cx="7825273" cy="6133852"/>
          </a:xfrm>
        </p:grpSpPr>
        <p:pic>
          <p:nvPicPr>
            <p:cNvPr id="6" name="图片 8" descr="chiMaterial.png">
              <a:extLst>
                <a:ext uri="{FF2B5EF4-FFF2-40B4-BE49-F238E27FC236}">
                  <a16:creationId xmlns:a16="http://schemas.microsoft.com/office/drawing/2014/main" id="{2F05501E-183C-796B-2509-345EAB19D17F}"/>
                </a:ext>
              </a:extLst>
            </p:cNvPr>
            <p:cNvPicPr>
              <a:picLocks noChangeAspect="1"/>
            </p:cNvPicPr>
            <p:nvPr/>
          </p:nvPicPr>
          <p:blipFill rotWithShape="1">
            <a:blip r:embed="rId4"/>
            <a:srcRect l="13854" t="1254" b="6113"/>
            <a:stretch/>
          </p:blipFill>
          <p:spPr>
            <a:xfrm>
              <a:off x="609600" y="3800330"/>
              <a:ext cx="7825273" cy="5581298"/>
            </a:xfrm>
            <a:prstGeom prst="rect">
              <a:avLst/>
            </a:prstGeom>
            <a:ln>
              <a:solidFill>
                <a:srgbClr val="4472C4"/>
              </a:solidFill>
            </a:ln>
          </p:spPr>
        </p:pic>
        <p:sp>
          <p:nvSpPr>
            <p:cNvPr id="9" name="TextBox 8">
              <a:extLst>
                <a:ext uri="{FF2B5EF4-FFF2-40B4-BE49-F238E27FC236}">
                  <a16:creationId xmlns:a16="http://schemas.microsoft.com/office/drawing/2014/main" id="{3A479B86-4BB1-8267-ABD5-77FA87290765}"/>
                </a:ext>
              </a:extLst>
            </p:cNvPr>
            <p:cNvSpPr txBox="1"/>
            <p:nvPr/>
          </p:nvSpPr>
          <p:spPr>
            <a:xfrm>
              <a:off x="793032" y="9472517"/>
              <a:ext cx="7458408" cy="461665"/>
            </a:xfrm>
            <a:prstGeom prst="rect">
              <a:avLst/>
            </a:prstGeom>
            <a:noFill/>
          </p:spPr>
          <p:txBody>
            <a:bodyPr wrap="square" rtlCol="0">
              <a:spAutoFit/>
            </a:bodyPr>
            <a:lstStyle/>
            <a:p>
              <a:pPr algn="ctr"/>
              <a:r>
                <a:rPr lang="en-US" altLang="zh-CN" sz="2400" b="1">
                  <a:latin typeface="Calibri Light" panose="020F0302020204030204" pitchFamily="34" charset="0"/>
                  <a:ea typeface="宋体"/>
                  <a:cs typeface="Calibri Light" panose="020F0302020204030204" pitchFamily="34" charset="0"/>
                </a:rPr>
                <a:t>Text-form Moral Judgment Task</a:t>
              </a:r>
            </a:p>
          </p:txBody>
        </p:sp>
      </p:grpSp>
      <p:sp>
        <p:nvSpPr>
          <p:cNvPr id="11" name="TextBox 10">
            <a:extLst>
              <a:ext uri="{FF2B5EF4-FFF2-40B4-BE49-F238E27FC236}">
                <a16:creationId xmlns:a16="http://schemas.microsoft.com/office/drawing/2014/main" id="{2008EB45-0BF9-59ED-711F-E07023C9B312}"/>
              </a:ext>
            </a:extLst>
          </p:cNvPr>
          <p:cNvSpPr txBox="1"/>
          <p:nvPr/>
        </p:nvSpPr>
        <p:spPr>
          <a:xfrm>
            <a:off x="8701573" y="3900925"/>
            <a:ext cx="9193687" cy="3359061"/>
          </a:xfrm>
          <a:prstGeom prst="rect">
            <a:avLst/>
          </a:prstGeom>
          <a:noFill/>
        </p:spPr>
        <p:txBody>
          <a:bodyPr wrap="square" rtlCol="0">
            <a:spAutoFit/>
          </a:bodyPr>
          <a:lstStyle/>
          <a:p>
            <a:pPr marL="533400" indent="-533400">
              <a:lnSpc>
                <a:spcPct val="150000"/>
              </a:lnSpc>
              <a:buFont typeface="Zapf Dingbats"/>
              <a:buChar char="➜"/>
            </a:pPr>
            <a:r>
              <a:rPr lang="en-US" altLang="zh-CN" sz="2400">
                <a:latin typeface="Calibri Light" panose="020F0302020204030204" pitchFamily="34" charset="0"/>
                <a:cs typeface="Calibri Light" panose="020F0302020204030204" pitchFamily="34" charset="0"/>
              </a:rPr>
              <a:t>I</a:t>
            </a:r>
            <a:r>
              <a:rPr lang="zh-CN" altLang="en-US" sz="2400">
                <a:latin typeface="Calibri Light" panose="020F0302020204030204" pitchFamily="34" charset="0"/>
                <a:cs typeface="Calibri Light" panose="020F0302020204030204" pitchFamily="34" charset="0"/>
              </a:rPr>
              <a:t>nvestigate mental and neural mechanism of intention process under</a:t>
            </a:r>
            <a:r>
              <a:rPr lang="en-US" altLang="zh-CN" sz="2400">
                <a:latin typeface="Calibri Light" panose="020F0302020204030204" pitchFamily="34" charset="0"/>
                <a:cs typeface="Calibri Light" panose="020F0302020204030204" pitchFamily="34" charset="0"/>
              </a:rPr>
              <a:t> </a:t>
            </a:r>
            <a:r>
              <a:rPr lang="zh-CN" altLang="en-US" sz="2400">
                <a:latin typeface="Calibri Light" panose="020F0302020204030204" pitchFamily="34" charset="0"/>
                <a:cs typeface="Calibri Light" panose="020F0302020204030204" pitchFamily="34" charset="0"/>
              </a:rPr>
              <a:t>moral judgement context for harmful behaviors</a:t>
            </a:r>
            <a:r>
              <a:rPr lang="en-US" altLang="zh-CN" sz="2400">
                <a:latin typeface="Calibri Light" panose="020F0302020204030204" pitchFamily="34" charset="0"/>
                <a:cs typeface="Calibri Light" panose="020F0302020204030204" pitchFamily="34" charset="0"/>
              </a:rPr>
              <a:t> with ERP (event-related potential) and </a:t>
            </a:r>
            <a:r>
              <a:rPr lang="en-US" altLang="zh-CN" sz="2400" err="1">
                <a:latin typeface="Calibri Light" panose="020F0302020204030204" pitchFamily="34" charset="0"/>
                <a:cs typeface="Calibri Light" panose="020F0302020204030204" pitchFamily="34" charset="0"/>
              </a:rPr>
              <a:t>tDCS</a:t>
            </a:r>
            <a:r>
              <a:rPr lang="en-US" altLang="zh-CN" sz="2400">
                <a:latin typeface="Calibri Light" panose="020F0302020204030204" pitchFamily="34" charset="0"/>
                <a:cs typeface="Calibri Light" panose="020F0302020204030204" pitchFamily="34" charset="0"/>
              </a:rPr>
              <a:t> (transcranial direct current stimulation) </a:t>
            </a:r>
          </a:p>
          <a:p>
            <a:pPr marL="533400" indent="-533400">
              <a:lnSpc>
                <a:spcPct val="150000"/>
              </a:lnSpc>
              <a:buFont typeface="Zapf Dingbats"/>
              <a:buChar char="➜"/>
            </a:pPr>
            <a:r>
              <a:rPr lang="en-US" altLang="zh-CN" sz="2400">
                <a:latin typeface="Calibri Light" panose="020F0302020204030204" pitchFamily="34" charset="0"/>
                <a:cs typeface="Calibri Light" panose="020F0302020204030204" pitchFamily="34" charset="0"/>
              </a:rPr>
              <a:t>Behavioural task: evaluate 40 experimental moral scenarios selected</a:t>
            </a:r>
            <a:r>
              <a:rPr lang="zh-CN" altLang="en-US" sz="2400">
                <a:latin typeface="Calibri Light" panose="020F0302020204030204" pitchFamily="34" charset="0"/>
                <a:cs typeface="Calibri Light" panose="020F0302020204030204" pitchFamily="34" charset="0"/>
              </a:rPr>
              <a:t> </a:t>
            </a:r>
            <a:r>
              <a:rPr lang="en-US" altLang="zh-CN" sz="2400">
                <a:latin typeface="Calibri Light" panose="020F0302020204030204" pitchFamily="34" charset="0"/>
                <a:cs typeface="Calibri Light" panose="020F0302020204030204" pitchFamily="34" charset="0"/>
              </a:rPr>
              <a:t>from the Chinese version of ”Belief attribution and moral judgement of injurious behaviour” (1=“forbidden”; 7=“permissible”)</a:t>
            </a:r>
          </a:p>
        </p:txBody>
      </p:sp>
    </p:spTree>
    <p:extLst>
      <p:ext uri="{BB962C8B-B14F-4D97-AF65-F5344CB8AC3E}">
        <p14:creationId xmlns:p14="http://schemas.microsoft.com/office/powerpoint/2010/main" val="2661721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95874015748035,&quot;left&quot;:48.85,&quot;top&quot;:135.00614173228345,&quot;width&quot;:378.210866141732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自定义</PresentationFormat>
  <Slides>23</Slides>
  <Notes>22</Notes>
  <HiddenSlides>0</HiddenSlide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4</cp:revision>
  <dcterms:created xsi:type="dcterms:W3CDTF">2006-08-16T00:00:00Z</dcterms:created>
  <dcterms:modified xsi:type="dcterms:W3CDTF">2024-03-25T11:11:47Z</dcterms:modified>
  <dc:identifier>DAF_2-9okKw</dc:identifier>
</cp:coreProperties>
</file>